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pptx" ContentType="application/vnd.openxmlformats-officedocument.presentationml.presentatio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7" r:id="rId2"/>
    <p:sldId id="298" r:id="rId3"/>
    <p:sldId id="299" r:id="rId4"/>
    <p:sldId id="263" r:id="rId5"/>
    <p:sldId id="297" r:id="rId6"/>
    <p:sldId id="282" r:id="rId7"/>
    <p:sldId id="295" r:id="rId8"/>
    <p:sldId id="301" r:id="rId9"/>
    <p:sldId id="305" r:id="rId10"/>
    <p:sldId id="258" r:id="rId11"/>
    <p:sldId id="293" r:id="rId12"/>
    <p:sldId id="304" r:id="rId13"/>
    <p:sldId id="264" r:id="rId14"/>
    <p:sldId id="306" r:id="rId15"/>
    <p:sldId id="302" r:id="rId16"/>
    <p:sldId id="290" r:id="rId17"/>
    <p:sldId id="300" r:id="rId18"/>
    <p:sldId id="294" r:id="rId19"/>
    <p:sldId id="256"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944" autoAdjust="0"/>
  </p:normalViewPr>
  <p:slideViewPr>
    <p:cSldViewPr>
      <p:cViewPr varScale="1">
        <p:scale>
          <a:sx n="62" d="100"/>
          <a:sy n="62" d="100"/>
        </p:scale>
        <p:origin x="-15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128D7-2753-4DEA-A205-B94E8E431182}"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4700B-F5AB-4EB5-923D-5AE6C100B11C}" type="slidenum">
              <a:rPr lang="en-US" smtClean="0"/>
              <a:pPr/>
              <a:t>‹#›</a:t>
            </a:fld>
            <a:endParaRPr lang="en-US"/>
          </a:p>
        </p:txBody>
      </p:sp>
    </p:spTree>
    <p:extLst>
      <p:ext uri="{BB962C8B-B14F-4D97-AF65-F5344CB8AC3E}">
        <p14:creationId xmlns:p14="http://schemas.microsoft.com/office/powerpoint/2010/main" val="106797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1</a:t>
            </a:fld>
            <a:endParaRPr lang="en-US"/>
          </a:p>
        </p:txBody>
      </p:sp>
    </p:spTree>
    <p:extLst>
      <p:ext uri="{BB962C8B-B14F-4D97-AF65-F5344CB8AC3E}">
        <p14:creationId xmlns:p14="http://schemas.microsoft.com/office/powerpoint/2010/main" val="5438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t>পানি তরল</a:t>
            </a:r>
            <a:r>
              <a:rPr lang="bn-IN" baseline="0" smtClean="0"/>
              <a:t>-গ্যাসীয় দ্রবণ তা বুঝানোর জন্য চিত্র ২টি দেওয়া হয়েছে।</a:t>
            </a:r>
            <a:endParaRPr lang="en-US"/>
          </a:p>
        </p:txBody>
      </p:sp>
      <p:sp>
        <p:nvSpPr>
          <p:cNvPr id="4" name="Slide Number Placeholder 3"/>
          <p:cNvSpPr>
            <a:spLocks noGrp="1"/>
          </p:cNvSpPr>
          <p:nvPr>
            <p:ph type="sldNum" sz="quarter" idx="10"/>
          </p:nvPr>
        </p:nvSpPr>
        <p:spPr/>
        <p:txBody>
          <a:bodyPr/>
          <a:lstStyle/>
          <a:p>
            <a:fld id="{A614700B-F5AB-4EB5-923D-5AE6C100B11C}" type="slidenum">
              <a:rPr lang="en-US" smtClean="0"/>
              <a:pPr/>
              <a:t>12</a:t>
            </a:fld>
            <a:endParaRPr lang="en-US"/>
          </a:p>
        </p:txBody>
      </p:sp>
    </p:spTree>
    <p:extLst>
      <p:ext uri="{BB962C8B-B14F-4D97-AF65-F5344CB8AC3E}">
        <p14:creationId xmlns:p14="http://schemas.microsoft.com/office/powerpoint/2010/main" val="371723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latin typeface="NikoshBAN" pitchFamily="2" charset="0"/>
                <a:cs typeface="NikoshBAN" pitchFamily="2" charset="0"/>
              </a:rPr>
              <a:t>কোল্ড ড্রিংকের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বোতল</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ব্যবহার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বিষয়টি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শিক্ষার্থীদের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দেখানো</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যেতে</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পারে</a:t>
            </a:r>
            <a:r>
              <a:rPr lang="en-US" sz="1200" baseline="0" dirty="0" smtClean="0">
                <a:latin typeface="NikoshBAN" pitchFamily="2" charset="0"/>
                <a:cs typeface="NikoshBAN" pitchFamily="2" charset="0"/>
              </a:rPr>
              <a:t>।</a:t>
            </a: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614700B-F5AB-4EB5-923D-5AE6C100B11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১জন</a:t>
            </a:r>
            <a:r>
              <a:rPr lang="bn-BD" baseline="0" dirty="0" smtClean="0"/>
              <a:t> শিক্ষার্থীকে ১টি </a:t>
            </a:r>
            <a:r>
              <a:rPr lang="bn-IN" baseline="0" dirty="0" smtClean="0"/>
              <a:t> করে </a:t>
            </a:r>
            <a:r>
              <a:rPr lang="bn-BD" baseline="0" dirty="0" smtClean="0"/>
              <a:t>প্রশ্নের উত্তর বোর্ডে লিখতে বলা যেতে পারে। অন্যান্য শিক্ষার্থীদের সহায়তা করতে এবং খাতায় লিখতে বলা যেতে পারে।  </a:t>
            </a:r>
            <a:endParaRPr lang="en-US" dirty="0" smtClean="0"/>
          </a:p>
        </p:txBody>
      </p:sp>
      <p:sp>
        <p:nvSpPr>
          <p:cNvPr id="4" name="Slide Number Placeholder 3"/>
          <p:cNvSpPr>
            <a:spLocks noGrp="1"/>
          </p:cNvSpPr>
          <p:nvPr>
            <p:ph type="sldNum" sz="quarter" idx="10"/>
          </p:nvPr>
        </p:nvSpPr>
        <p:spPr/>
        <p:txBody>
          <a:bodyPr/>
          <a:lstStyle/>
          <a:p>
            <a:fld id="{A614700B-F5AB-4EB5-923D-5AE6C100B11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বৃত্তে ক্লিকের পুর্বেই শিক্ষার্থীর কাজ থেকে সম্ভাব্য উত্তর বের করে উত্তর মিলানো যেতে পারে।</a:t>
            </a:r>
            <a:endParaRPr lang="en-US" dirty="0" smtClean="0"/>
          </a:p>
        </p:txBody>
      </p:sp>
      <p:sp>
        <p:nvSpPr>
          <p:cNvPr id="4" name="Slide Number Placeholder 3"/>
          <p:cNvSpPr>
            <a:spLocks noGrp="1"/>
          </p:cNvSpPr>
          <p:nvPr>
            <p:ph type="sldNum" sz="quarter" idx="10"/>
          </p:nvPr>
        </p:nvSpPr>
        <p:spPr/>
        <p:txBody>
          <a:bodyPr/>
          <a:lstStyle/>
          <a:p>
            <a:fld id="{75EFBA06-131C-4859-9C39-A0BB73E6E75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প্রশ্নের</a:t>
            </a:r>
            <a:r>
              <a:rPr lang="bn-BD" baseline="0" dirty="0" smtClean="0"/>
              <a:t> উত্তরে শিক্ষক শিক্ষার্থীকে সহায়তা করতে পারেন। </a:t>
            </a:r>
            <a:endParaRPr lang="en-US" dirty="0" smtClean="0"/>
          </a:p>
        </p:txBody>
      </p:sp>
      <p:sp>
        <p:nvSpPr>
          <p:cNvPr id="4" name="Slide Number Placeholder 3"/>
          <p:cNvSpPr>
            <a:spLocks noGrp="1"/>
          </p:cNvSpPr>
          <p:nvPr>
            <p:ph type="sldNum" sz="quarter" idx="10"/>
          </p:nvPr>
        </p:nvSpPr>
        <p:spPr/>
        <p:txBody>
          <a:bodyPr/>
          <a:lstStyle/>
          <a:p>
            <a:fld id="{75EFBA06-131C-4859-9C39-A0BB73E6E75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a:t>
            </a:r>
            <a:r>
              <a:rPr lang="bn-BD" baseline="0" dirty="0" smtClean="0"/>
              <a:t> শব্দগুলো খাতায় লিখে নিতে পারে</a:t>
            </a:r>
            <a:r>
              <a:rPr lang="bn-IN" baseline="0" dirty="0" smtClean="0"/>
              <a:t> এবং প্রয়োজনে শিক্ষক শব্দগুলোর পুনরালোচনা করতে পারেন</a:t>
            </a:r>
            <a:r>
              <a:rPr lang="bn-BD" baseline="0" dirty="0" smtClean="0"/>
              <a:t>।</a:t>
            </a:r>
            <a:endParaRPr lang="en-US" dirty="0" smtClean="0"/>
          </a:p>
        </p:txBody>
      </p:sp>
      <p:sp>
        <p:nvSpPr>
          <p:cNvPr id="4" name="Slide Number Placeholder 3"/>
          <p:cNvSpPr>
            <a:spLocks noGrp="1"/>
          </p:cNvSpPr>
          <p:nvPr>
            <p:ph type="sldNum" sz="quarter" idx="10"/>
          </p:nvPr>
        </p:nvSpPr>
        <p:spPr/>
        <p:txBody>
          <a:bodyPr/>
          <a:lstStyle/>
          <a:p>
            <a:fld id="{A614700B-F5AB-4EB5-923D-5AE6C100B11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বাড়ির কাজ শিক্ষার্থীকে</a:t>
            </a:r>
            <a:r>
              <a:rPr lang="bn-BD" baseline="0" dirty="0" smtClean="0"/>
              <a:t> বুঝিয়ে দেয়া যেতে পারে।</a:t>
            </a:r>
            <a:endParaRPr lang="en-US" dirty="0" smtClean="0"/>
          </a:p>
        </p:txBody>
      </p:sp>
      <p:sp>
        <p:nvSpPr>
          <p:cNvPr id="4" name="Slide Number Placeholder 3"/>
          <p:cNvSpPr>
            <a:spLocks noGrp="1"/>
          </p:cNvSpPr>
          <p:nvPr>
            <p:ph type="sldNum" sz="quarter" idx="10"/>
          </p:nvPr>
        </p:nvSpPr>
        <p:spPr/>
        <p:txBody>
          <a:bodyPr/>
          <a:lstStyle/>
          <a:p>
            <a:fld id="{A614700B-F5AB-4EB5-923D-5AE6C100B11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শিক্ষার্থীদের</a:t>
            </a:r>
            <a:r>
              <a:rPr lang="bn-IN" baseline="0" dirty="0" smtClean="0"/>
              <a:t> স্বাগতম, ক্লাসের প্রতি মনোযোগ আকর্ষণ</a:t>
            </a:r>
            <a:r>
              <a:rPr lang="en-US" baseline="0" dirty="0" smtClean="0"/>
              <a:t> </a:t>
            </a:r>
            <a:r>
              <a:rPr lang="bn-IN" baseline="0" smtClean="0"/>
              <a:t>এবং পাঠে আবহ সৃষ্টির জন্য চিত্রটি দেওয়া হয়েছে।</a:t>
            </a:r>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কন্টেন্টটি মান</a:t>
            </a:r>
            <a:r>
              <a:rPr lang="bn-BD" baseline="0" smtClean="0"/>
              <a:t>সম্মত করার জন্য মতামত দিলে কৃতজ্ঞ থাকবো। </a:t>
            </a:r>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400" dirty="0" smtClean="0"/>
              <a:t>পাঠ</a:t>
            </a:r>
            <a:r>
              <a:rPr lang="bn-BD" sz="1400" baseline="0" dirty="0" smtClean="0"/>
              <a:t> শিরোনাম ঘোষনা </a:t>
            </a:r>
            <a:r>
              <a:rPr lang="en-US" sz="1400" baseline="0" dirty="0" smtClean="0"/>
              <a:t>করার জন্য প্রথমে চিত্রটি দেখিয়ে শিক্ষার্থীদের </a:t>
            </a:r>
            <a:r>
              <a:rPr lang="bn-BD" sz="1400" dirty="0" smtClean="0">
                <a:solidFill>
                  <a:schemeClr val="tx1"/>
                </a:solidFill>
                <a:latin typeface="NikoshBAN" pitchFamily="2" charset="0"/>
                <a:cs typeface="NikoshBAN" pitchFamily="2" charset="0"/>
              </a:rPr>
              <a:t>সম্পৃক্ত দ্রবণ ও অসম্পৃক্ত দ্রবণ</a:t>
            </a:r>
            <a:r>
              <a:rPr lang="en-US" sz="1400" baseline="0" dirty="0" smtClean="0"/>
              <a:t> সম্পর্কে প্রাসঙ্গিক প্র</a:t>
            </a:r>
            <a:r>
              <a:rPr lang="bn-BD" sz="1400" baseline="0" dirty="0" smtClean="0"/>
              <a:t>শ্ন</a:t>
            </a:r>
            <a:r>
              <a:rPr lang="en-US" sz="1400" baseline="0" dirty="0" smtClean="0"/>
              <a:t> </a:t>
            </a:r>
            <a:r>
              <a:rPr lang="bn-BD" sz="1400" baseline="0" dirty="0" smtClean="0"/>
              <a:t>করা যেতে পারে</a:t>
            </a:r>
            <a:r>
              <a:rPr lang="bn-IN" sz="1400" baseline="0" dirty="0" smtClean="0"/>
              <a:t> এবং তাদের উত্তরের মাধ্যমে পাঠ ঘোষনা করা যেতে পারে।</a:t>
            </a:r>
            <a:endParaRPr lang="en-US" sz="1400" dirty="0" smtClean="0"/>
          </a:p>
          <a:p>
            <a:r>
              <a:rPr lang="en-US" sz="1400" baseline="0" dirty="0" smtClean="0"/>
              <a:t> </a:t>
            </a:r>
            <a:r>
              <a:rPr lang="bn-BD" sz="1400" baseline="0" dirty="0" smtClean="0"/>
              <a:t> </a:t>
            </a:r>
            <a:endParaRPr lang="en-US" sz="1400"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আজেকর পাঠের প্রথম ও দ্বিতীয় শিখনফলের উদেশ্যে </a:t>
            </a:r>
            <a:r>
              <a:rPr lang="en-US" baseline="0" dirty="0" err="1" smtClean="0"/>
              <a:t>পরীক্ষাটি</a:t>
            </a:r>
            <a:r>
              <a:rPr lang="bn-IN" baseline="0" dirty="0" smtClean="0"/>
              <a:t> দেওয়া হয়েছে। </a:t>
            </a:r>
            <a:r>
              <a:rPr lang="bn-IN" dirty="0" smtClean="0"/>
              <a:t>উপকরণ</a:t>
            </a:r>
            <a:r>
              <a:rPr lang="bn-IN" baseline="0" dirty="0" smtClean="0"/>
              <a:t> সরবরাহ করে </a:t>
            </a:r>
            <a:r>
              <a:rPr lang="bn-BD" dirty="0" smtClean="0"/>
              <a:t>পরীক্ষাটি</a:t>
            </a:r>
            <a:r>
              <a:rPr lang="bn-BD" baseline="0" dirty="0" smtClean="0"/>
              <a:t> শিক্ষার্থীদের দ্বারা করানো যেতে পারে। সম্ভব না হলে প্রদর্শনের মাধ্যমে বু</a:t>
            </a:r>
            <a:r>
              <a:rPr lang="bn-IN" baseline="0" dirty="0" smtClean="0"/>
              <a:t>ঝিয়ে দেওয়া</a:t>
            </a:r>
            <a:r>
              <a:rPr lang="bn-BD" baseline="0" dirty="0" smtClean="0"/>
              <a:t>  যেতে পারে।</a:t>
            </a:r>
            <a:r>
              <a:rPr lang="bn-IN" baseline="0" dirty="0" smtClean="0"/>
              <a:t> স্লাইডে প্রদত্ত প্রশ্নগুলোর উত্তর শিক্ষার্থীদেরকে খাতায় লিখতে বলা যেতে পারে।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a:t>
            </a:r>
            <a:r>
              <a:rPr lang="bn-BD" baseline="0" dirty="0" smtClean="0"/>
              <a:t> খাতা দেখার পর উত্তর মিলিয়ে নিতে বলা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আজেকর পাঠের তৃ</a:t>
            </a:r>
            <a:r>
              <a:rPr lang="en-US" baseline="0" dirty="0" err="1" smtClean="0"/>
              <a:t>তীয়</a:t>
            </a:r>
            <a:r>
              <a:rPr lang="bn-IN" baseline="0" dirty="0" smtClean="0"/>
              <a:t> শিখনফল</a:t>
            </a:r>
            <a:r>
              <a:rPr lang="en-US" baseline="0" dirty="0" smtClean="0"/>
              <a:t> </a:t>
            </a:r>
            <a:r>
              <a:rPr lang="en-US" baseline="0" dirty="0" err="1" smtClean="0"/>
              <a:t>জানার</a:t>
            </a:r>
            <a:r>
              <a:rPr lang="bn-IN" baseline="0" dirty="0" smtClean="0"/>
              <a:t> </a:t>
            </a:r>
            <a:r>
              <a:rPr lang="en-US" baseline="0" dirty="0" err="1" smtClean="0"/>
              <a:t>উদেশ্যে</a:t>
            </a:r>
            <a:r>
              <a:rPr lang="en-US" baseline="0" dirty="0" smtClean="0"/>
              <a:t> </a:t>
            </a:r>
            <a:r>
              <a:rPr lang="bn-IN" baseline="0" dirty="0" smtClean="0"/>
              <a:t>কাজ</a:t>
            </a:r>
            <a:r>
              <a:rPr lang="en-US" baseline="0" dirty="0" smtClean="0"/>
              <a:t> </a:t>
            </a:r>
            <a:r>
              <a:rPr lang="en-US" baseline="0" dirty="0" err="1" smtClean="0"/>
              <a:t>দেওয়া</a:t>
            </a:r>
            <a:r>
              <a:rPr lang="en-US" baseline="0" dirty="0" smtClean="0"/>
              <a:t> </a:t>
            </a:r>
            <a:r>
              <a:rPr lang="en-US" baseline="0" dirty="0" err="1" smtClean="0"/>
              <a:t>হয়েছে</a:t>
            </a:r>
            <a:r>
              <a:rPr lang="bn-IN" baseline="0" dirty="0" smtClean="0"/>
              <a:t>। চিত্রের মত আরো </a:t>
            </a:r>
            <a:r>
              <a:rPr lang="en-US" baseline="0" dirty="0" err="1" smtClean="0"/>
              <a:t>প্রাসঙ্গিক</a:t>
            </a:r>
            <a:r>
              <a:rPr lang="en-US" baseline="0" dirty="0" smtClean="0"/>
              <a:t> </a:t>
            </a:r>
            <a:r>
              <a:rPr lang="en-US" baseline="0" dirty="0" err="1" smtClean="0"/>
              <a:t>প্র</a:t>
            </a:r>
            <a:r>
              <a:rPr lang="bn-BD" baseline="0" dirty="0" smtClean="0"/>
              <a:t>শ্ন</a:t>
            </a:r>
            <a:r>
              <a:rPr lang="en-US" baseline="0" dirty="0" smtClean="0"/>
              <a:t> </a:t>
            </a:r>
            <a:r>
              <a:rPr lang="bn-BD" baseline="0" dirty="0" smtClean="0"/>
              <a:t>করা যেতে পারে</a:t>
            </a:r>
            <a:r>
              <a:rPr lang="bn-I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প্রশ্নগুলোর উত্তর শিক্ষার্থীদের কাজ থেকে পাওয়ার পর নিচের উত্তরের সাথে মিলানো যেতে পারে।</a:t>
            </a:r>
            <a:endParaRPr lang="bn-IN" dirty="0" smtClean="0"/>
          </a:p>
          <a:p>
            <a:r>
              <a:rPr lang="bn-IN" dirty="0" smtClean="0"/>
              <a:t>* সম্পৃক্ত দ্রবণঃ</a:t>
            </a:r>
            <a:r>
              <a:rPr lang="bn-IN" baseline="0" dirty="0" smtClean="0"/>
              <a:t> </a:t>
            </a:r>
            <a:r>
              <a:rPr lang="bn-IN" dirty="0" smtClean="0"/>
              <a:t>যে</a:t>
            </a:r>
            <a:r>
              <a:rPr lang="bn-IN" baseline="0" dirty="0" smtClean="0"/>
              <a:t> দ্রবণে দ্রব সম্পূর্ন গলে না।</a:t>
            </a:r>
          </a:p>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 অ</a:t>
            </a:r>
            <a:r>
              <a:rPr lang="bn-IN" dirty="0" smtClean="0"/>
              <a:t>সম্পৃক্ত দ্রবণঃ</a:t>
            </a:r>
            <a:r>
              <a:rPr lang="bn-IN" baseline="0" dirty="0" smtClean="0"/>
              <a:t> </a:t>
            </a:r>
            <a:r>
              <a:rPr lang="bn-IN" dirty="0" smtClean="0"/>
              <a:t>যে</a:t>
            </a:r>
            <a:r>
              <a:rPr lang="bn-IN" baseline="0" dirty="0" smtClean="0"/>
              <a:t> দ্রবণে দ্রব আরও গলে।</a:t>
            </a:r>
          </a:p>
          <a:p>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9</a:t>
            </a:fld>
            <a:endParaRPr lang="en-US"/>
          </a:p>
        </p:txBody>
      </p:sp>
    </p:spTree>
    <p:extLst>
      <p:ext uri="{BB962C8B-B14F-4D97-AF65-F5344CB8AC3E}">
        <p14:creationId xmlns:p14="http://schemas.microsoft.com/office/powerpoint/2010/main" val="264057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আজেকর পাঠের তৃতীয় শিখনফলের তরল-কঠিণ দ্রবণ বুঝানোর উদেশ্যে চিত্রগুলি দেওয়া হয়েছে।</a:t>
            </a:r>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আজেকর পাঠের তৃতীয় শিখনফলের তরল-তরল দ্রবণ বুঝানোর উদেশ্যে চিত্রগুলি দেওয়া হয়েছে।</a:t>
            </a:r>
            <a:endParaRPr lang="en-US" dirty="0"/>
          </a:p>
        </p:txBody>
      </p:sp>
      <p:sp>
        <p:nvSpPr>
          <p:cNvPr id="4" name="Slide Number Placeholder 3"/>
          <p:cNvSpPr>
            <a:spLocks noGrp="1"/>
          </p:cNvSpPr>
          <p:nvPr>
            <p:ph type="sldNum" sz="quarter" idx="10"/>
          </p:nvPr>
        </p:nvSpPr>
        <p:spPr/>
        <p:txBody>
          <a:bodyPr/>
          <a:lstStyle/>
          <a:p>
            <a:fld id="{A614700B-F5AB-4EB5-923D-5AE6C100B11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PowerPoint_Presentation1.pptx"/></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0"/>
            <a:ext cx="9144000" cy="6934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ফ</a:t>
            </a:r>
            <a:endParaRPr lang="en-US" dirty="0"/>
          </a:p>
        </p:txBody>
      </p:sp>
      <p:sp>
        <p:nvSpPr>
          <p:cNvPr id="3" name="TextBox 2"/>
          <p:cNvSpPr txBox="1"/>
          <p:nvPr/>
        </p:nvSpPr>
        <p:spPr>
          <a:xfrm>
            <a:off x="1066800" y="1447800"/>
            <a:ext cx="6858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এই পাঠটি শ্রেণিকক্ষে উপস্থাপনের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পাঠ্যবই</a:t>
            </a:r>
            <a:r>
              <a:rPr lang="bn-IN" sz="2400" dirty="0" smtClean="0">
                <a:latin typeface="NikoshBAN" pitchFamily="2" charset="0"/>
                <a:cs typeface="NikoshBAN" pitchFamily="2" charset="0"/>
              </a:rPr>
              <a:t> থেকে এই পাঠটি ভালভাবে পড়ে নেওয়া যেতে পারে।</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a:t>
            </a:r>
          </a:p>
        </p:txBody>
      </p:sp>
      <p:sp>
        <p:nvSpPr>
          <p:cNvPr id="5" name="Rectangle 4"/>
          <p:cNvSpPr/>
          <p:nvPr/>
        </p:nvSpPr>
        <p:spPr>
          <a:xfrm>
            <a:off x="1008743" y="4343400"/>
            <a:ext cx="6858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2400" dirty="0" smtClean="0">
                <a:latin typeface="NikoshBAN" pitchFamily="2" charset="0"/>
                <a:cs typeface="NikoshBAN" pitchFamily="2" charset="0"/>
              </a:rPr>
              <a:t>পাঠটি শ্রেণিকক্ষে উপস্থাপনের পূর্বে এই স্লাইডটি ডিলিট করে দেয়া যেতে 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অথবা</a:t>
            </a:r>
            <a:r>
              <a:rPr lang="en-US" sz="2400" dirty="0" smtClean="0">
                <a:latin typeface="NikoshBAN" pitchFamily="2" charset="0"/>
                <a:cs typeface="NikoshBAN" pitchFamily="2" charset="0"/>
              </a:rPr>
              <a:t> </a:t>
            </a:r>
            <a:r>
              <a:rPr lang="en-US" sz="2400" dirty="0" smtClean="0">
                <a:latin typeface="Times New Roman" pitchFamily="18" charset="0"/>
                <a:cs typeface="Times New Roman" pitchFamily="18" charset="0"/>
              </a:rPr>
              <a:t>F5</a:t>
            </a:r>
            <a:r>
              <a:rPr lang="bn-BD" sz="2400" dirty="0" smtClean="0">
                <a:latin typeface="Times New Roman" pitchFamily="18" charset="0"/>
                <a:cs typeface="Times New Roman" pitchFamily="18" charset="0"/>
              </a:rPr>
              <a:t> </a:t>
            </a:r>
            <a:r>
              <a:rPr lang="bn-BD" sz="2400" dirty="0" smtClean="0">
                <a:latin typeface="NikoshBAN" pitchFamily="2" charset="0"/>
                <a:cs typeface="NikoshBAN" pitchFamily="2" charset="0"/>
              </a:rPr>
              <a:t>চেপে </a:t>
            </a:r>
            <a:r>
              <a:rPr lang="en-US" sz="2400" dirty="0" smtClean="0">
                <a:latin typeface="NikoshBAN" pitchFamily="2" charset="0"/>
                <a:cs typeface="NikoshBAN" pitchFamily="2" charset="0"/>
              </a:rPr>
              <a:t>slide show-</a:t>
            </a:r>
            <a:r>
              <a:rPr lang="bn-BD" sz="2400" smtClean="0">
                <a:latin typeface="NikoshBAN" pitchFamily="2" charset="0"/>
                <a:cs typeface="NikoshBAN" pitchFamily="2" charset="0"/>
              </a:rPr>
              <a:t>তে যেতে </a:t>
            </a:r>
            <a:r>
              <a:rPr lang="bn-BD" sz="2400" dirty="0" smtClean="0">
                <a:latin typeface="NikoshBAN" pitchFamily="2" charset="0"/>
                <a:cs typeface="NikoshBAN" pitchFamily="2" charset="0"/>
              </a:rPr>
              <a:t>পারেন।</a:t>
            </a:r>
            <a:r>
              <a:rPr lang="en-US" sz="2400" dirty="0" smtClean="0">
                <a:latin typeface="Times New Roman" pitchFamily="18" charset="0"/>
                <a:cs typeface="Times New Roman" pitchFamily="18" charset="0"/>
              </a:rPr>
              <a:t> </a:t>
            </a:r>
            <a:endParaRPr lang="en-US" sz="2400" dirty="0">
              <a:latin typeface="NikoshBAN" pitchFamily="2" charset="0"/>
              <a:cs typeface="NikoshBAN" pitchFamily="2" charset="0"/>
            </a:endParaRPr>
          </a:p>
        </p:txBody>
      </p:sp>
      <p:sp>
        <p:nvSpPr>
          <p:cNvPr id="2" name="Rectangle 1"/>
          <p:cNvSpPr/>
          <p:nvPr/>
        </p:nvSpPr>
        <p:spPr>
          <a:xfrm>
            <a:off x="2362200" y="401782"/>
            <a:ext cx="42672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দৃষ্টি </a:t>
            </a:r>
            <a:r>
              <a:rPr lang="bn-BD" sz="4000" dirty="0" smtClean="0">
                <a:solidFill>
                  <a:schemeClr val="tx1"/>
                </a:solidFill>
                <a:latin typeface="NikoshBAN" pitchFamily="2" charset="0"/>
                <a:cs typeface="NikoshBAN" pitchFamily="2" charset="0"/>
              </a:rPr>
              <a:t>আকর্ষ</a:t>
            </a:r>
            <a:r>
              <a:rPr lang="bn-IN" sz="4000" dirty="0">
                <a:solidFill>
                  <a:schemeClr val="tx1"/>
                </a:solidFill>
                <a:latin typeface="NikoshBAN" pitchFamily="2" charset="0"/>
                <a:cs typeface="NikoshBAN" pitchFamily="2" charset="0"/>
              </a:rPr>
              <a:t>ণ</a:t>
            </a:r>
            <a:r>
              <a:rPr lang="bn-BD"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7" name="TextBox 6"/>
          <p:cNvSpPr txBox="1"/>
          <p:nvPr/>
        </p:nvSpPr>
        <p:spPr>
          <a:xfrm>
            <a:off x="1066800" y="2979003"/>
            <a:ext cx="6858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এই পাঠটি শ্রেণিকক্ষে উপস্থাপনের সময় </a:t>
            </a:r>
            <a:r>
              <a:rPr lang="en-US" sz="2400" dirty="0" err="1" smtClean="0">
                <a:latin typeface="NikoshBAN" pitchFamily="2" charset="0"/>
                <a:cs typeface="NikoshBAN" pitchFamily="2" charset="0"/>
              </a:rPr>
              <a:t>নিচে</a:t>
            </a:r>
            <a:r>
              <a:rPr lang="bn-BD" sz="2400" dirty="0" smtClean="0">
                <a:latin typeface="NikoshBAN" pitchFamily="2" charset="0"/>
                <a:cs typeface="NikoshBAN" pitchFamily="2" charset="0"/>
              </a:rPr>
              <a:t>র</a:t>
            </a:r>
            <a:r>
              <a:rPr lang="en-US" sz="2400" dirty="0" smtClean="0">
                <a:latin typeface="NikoshBAN" pitchFamily="2" charset="0"/>
                <a:cs typeface="NikoshBAN" pitchFamily="2" charset="0"/>
              </a:rPr>
              <a:t> Note Bar</a:t>
            </a:r>
            <a:r>
              <a:rPr lang="bn-BD" sz="2400" dirty="0" smtClean="0">
                <a:latin typeface="NikoshBAN" pitchFamily="2" charset="0"/>
                <a:cs typeface="NikoshBAN" pitchFamily="2" charset="0"/>
              </a:rPr>
              <a:t> এ দেয়া </a:t>
            </a:r>
            <a:r>
              <a:rPr lang="en-US" sz="2400" dirty="0" smtClean="0">
                <a:latin typeface="NikoshBAN" pitchFamily="2" charset="0"/>
                <a:cs typeface="NikoshBAN" pitchFamily="2" charset="0"/>
              </a:rPr>
              <a:t>Notes</a:t>
            </a:r>
            <a:r>
              <a:rPr lang="bn-BD" sz="2400" dirty="0" smtClean="0">
                <a:latin typeface="NikoshBAN" pitchFamily="2" charset="0"/>
                <a:cs typeface="NikoshBAN" pitchFamily="2" charset="0"/>
              </a:rPr>
              <a:t> অনুসরণ করা যেতে পারে। </a:t>
            </a:r>
          </a:p>
        </p:txBody>
      </p:sp>
      <p:sp>
        <p:nvSpPr>
          <p:cNvPr id="8" name="Rectangle 7"/>
          <p:cNvSpPr/>
          <p:nvPr/>
        </p:nvSpPr>
        <p:spPr>
          <a:xfrm>
            <a:off x="1066800" y="5722203"/>
            <a:ext cx="68580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2400" dirty="0" smtClean="0">
                <a:latin typeface="NikoshBAN" pitchFamily="2" charset="0"/>
                <a:cs typeface="NikoshBAN" pitchFamily="2" charset="0"/>
              </a:rPr>
              <a:t>কন্টেন্টটি</a:t>
            </a:r>
            <a:r>
              <a:rPr lang="bn-IN" sz="2400" dirty="0" smtClean="0">
                <a:latin typeface="NikoshBAN" pitchFamily="2" charset="0"/>
                <a:cs typeface="NikoshBAN" pitchFamily="2" charset="0"/>
              </a:rPr>
              <a:t>র</a:t>
            </a:r>
            <a:r>
              <a:rPr lang="bn-BD" sz="2400" dirty="0" smtClean="0">
                <a:latin typeface="NikoshBAN" pitchFamily="2" charset="0"/>
                <a:cs typeface="NikoshBAN" pitchFamily="2" charset="0"/>
              </a:rPr>
              <a:t> চেয়েও ভিন্ন আঙ্গিকে ভাল মানের</a:t>
            </a:r>
            <a:r>
              <a:rPr lang="bn-IN" sz="2400" dirty="0" smtClean="0">
                <a:latin typeface="NikoshBAN" pitchFamily="2" charset="0"/>
                <a:cs typeface="NikoshBAN" pitchFamily="2" charset="0"/>
              </a:rPr>
              <a:t> শ্রেণি উপযোগী</a:t>
            </a:r>
            <a:r>
              <a:rPr lang="bn-BD" sz="2400" dirty="0" smtClean="0">
                <a:latin typeface="NikoshBAN" pitchFamily="2" charset="0"/>
                <a:cs typeface="NikoshBAN" pitchFamily="2" charset="0"/>
              </a:rPr>
              <a:t> কন্টেন্ট তৈরি করে ক্লাসে প্রদর্শন করা যেতে পারে।</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372599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us 12"/>
          <p:cNvSpPr/>
          <p:nvPr/>
        </p:nvSpPr>
        <p:spPr>
          <a:xfrm>
            <a:off x="2743201" y="2770414"/>
            <a:ext cx="677333" cy="710293"/>
          </a:xfrm>
          <a:prstGeom prst="mathPl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descr="seasalt4.jpg"/>
          <p:cNvPicPr>
            <a:picLocks noChangeAspect="1"/>
          </p:cNvPicPr>
          <p:nvPr/>
        </p:nvPicPr>
        <p:blipFill>
          <a:blip r:embed="rId3"/>
          <a:stretch>
            <a:fillRect/>
          </a:stretch>
        </p:blipFill>
        <p:spPr>
          <a:xfrm>
            <a:off x="3657600" y="2057400"/>
            <a:ext cx="1761066" cy="2130879"/>
          </a:xfrm>
          <a:prstGeom prst="rect">
            <a:avLst/>
          </a:prstGeom>
          <a:ln w="28575">
            <a:solidFill>
              <a:schemeClr val="tx1"/>
            </a:solidFill>
          </a:ln>
          <a:effectLst>
            <a:glow rad="101600">
              <a:schemeClr val="accent2">
                <a:satMod val="175000"/>
                <a:alpha val="40000"/>
              </a:schemeClr>
            </a:glow>
          </a:effectLst>
        </p:spPr>
      </p:pic>
      <p:pic>
        <p:nvPicPr>
          <p:cNvPr id="18" name="Picture 17"/>
          <p:cNvPicPr>
            <a:picLocks noChangeAspect="1"/>
          </p:cNvPicPr>
          <p:nvPr/>
        </p:nvPicPr>
        <p:blipFill>
          <a:blip r:embed="rId4"/>
          <a:srcRect l="10756" r="11803"/>
          <a:stretch>
            <a:fillRect/>
          </a:stretch>
        </p:blipFill>
        <p:spPr>
          <a:xfrm>
            <a:off x="6620933" y="1981200"/>
            <a:ext cx="1761067" cy="2209800"/>
          </a:xfrm>
          <a:prstGeom prst="rect">
            <a:avLst/>
          </a:prstGeom>
          <a:ln w="28575">
            <a:solidFill>
              <a:schemeClr val="tx1"/>
            </a:solidFill>
          </a:ln>
          <a:effectLst>
            <a:glow rad="101600">
              <a:schemeClr val="accent2">
                <a:satMod val="175000"/>
                <a:alpha val="40000"/>
              </a:schemeClr>
            </a:glow>
          </a:effectLst>
        </p:spPr>
      </p:pic>
      <p:sp>
        <p:nvSpPr>
          <p:cNvPr id="19" name="Equal 18"/>
          <p:cNvSpPr/>
          <p:nvPr/>
        </p:nvSpPr>
        <p:spPr>
          <a:xfrm>
            <a:off x="5715000" y="2770414"/>
            <a:ext cx="677333" cy="552450"/>
          </a:xfrm>
          <a:prstGeom prst="mathEqua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1862667" y="685800"/>
            <a:ext cx="5621867"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তরল-কঠিন</a:t>
            </a:r>
            <a:r>
              <a:rPr lang="en-US"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দ্রবণ</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pSp>
        <p:nvGrpSpPr>
          <p:cNvPr id="38" name="Group 37"/>
          <p:cNvGrpSpPr/>
          <p:nvPr/>
        </p:nvGrpSpPr>
        <p:grpSpPr>
          <a:xfrm>
            <a:off x="685800" y="4495800"/>
            <a:ext cx="7924800" cy="457200"/>
            <a:chOff x="1334682" y="4038600"/>
            <a:chExt cx="7501133" cy="457200"/>
          </a:xfrm>
          <a:noFill/>
        </p:grpSpPr>
        <p:sp>
          <p:nvSpPr>
            <p:cNvPr id="39" name="Rectangle 38"/>
            <p:cNvSpPr/>
            <p:nvPr/>
          </p:nvSpPr>
          <p:spPr>
            <a:xfrm>
              <a:off x="4075481" y="4038600"/>
              <a:ext cx="1947410" cy="4572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দ্রবঃ  কঠিন পদার্থ।</a:t>
              </a:r>
              <a:endParaRPr lang="en-US" sz="2400" dirty="0">
                <a:solidFill>
                  <a:schemeClr val="tx1"/>
                </a:solidFill>
                <a:latin typeface="NikoshBAN" pitchFamily="2" charset="0"/>
                <a:cs typeface="NikoshBAN" pitchFamily="2" charset="0"/>
              </a:endParaRPr>
            </a:p>
          </p:txBody>
        </p:sp>
        <p:sp>
          <p:nvSpPr>
            <p:cNvPr id="40" name="Rectangle 39"/>
            <p:cNvSpPr/>
            <p:nvPr/>
          </p:nvSpPr>
          <p:spPr>
            <a:xfrm>
              <a:off x="1334682" y="4038600"/>
              <a:ext cx="1947410" cy="4572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দ্রাবকঃ তরল পদার্থ।</a:t>
              </a:r>
              <a:endParaRPr lang="en-US" sz="2400" dirty="0">
                <a:solidFill>
                  <a:schemeClr val="tx1"/>
                </a:solidFill>
                <a:latin typeface="NikoshBAN" pitchFamily="2" charset="0"/>
                <a:cs typeface="NikoshBAN" pitchFamily="2" charset="0"/>
              </a:endParaRPr>
            </a:p>
          </p:txBody>
        </p:sp>
        <p:sp>
          <p:nvSpPr>
            <p:cNvPr id="41" name="Rectangle 40"/>
            <p:cNvSpPr/>
            <p:nvPr/>
          </p:nvSpPr>
          <p:spPr>
            <a:xfrm>
              <a:off x="6888405" y="4038600"/>
              <a:ext cx="1947410" cy="4572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 তরল-কঠিন দ্রবণ।</a:t>
              </a:r>
              <a:endParaRPr lang="en-US" sz="2400" dirty="0">
                <a:solidFill>
                  <a:schemeClr val="tx1"/>
                </a:solidFill>
                <a:latin typeface="NikoshBAN" pitchFamily="2" charset="0"/>
                <a:cs typeface="NikoshBAN" pitchFamily="2" charset="0"/>
              </a:endParaRPr>
            </a:p>
          </p:txBody>
        </p:sp>
      </p:grpSp>
      <p:pic>
        <p:nvPicPr>
          <p:cNvPr id="30" name="Picture 29"/>
          <p:cNvPicPr>
            <a:picLocks noChangeAspect="1"/>
          </p:cNvPicPr>
          <p:nvPr/>
        </p:nvPicPr>
        <p:blipFill>
          <a:blip r:embed="rId4"/>
          <a:srcRect l="10756" r="11803"/>
          <a:stretch>
            <a:fillRect/>
          </a:stretch>
        </p:blipFill>
        <p:spPr>
          <a:xfrm>
            <a:off x="762000" y="1905000"/>
            <a:ext cx="1761067" cy="2209800"/>
          </a:xfrm>
          <a:prstGeom prst="rect">
            <a:avLst/>
          </a:prstGeom>
          <a:ln w="28575">
            <a:solidFill>
              <a:schemeClr val="tx1"/>
            </a:solidFill>
          </a:ln>
          <a:effectLst>
            <a:glow rad="101600">
              <a:schemeClr val="accent2">
                <a:satMod val="175000"/>
                <a:alpha val="40000"/>
              </a:schemeClr>
            </a:glow>
          </a:effectLst>
        </p:spPr>
      </p:pic>
      <p:sp>
        <p:nvSpPr>
          <p:cNvPr id="20" name="Rectangle 19"/>
          <p:cNvSpPr/>
          <p:nvPr/>
        </p:nvSpPr>
        <p:spPr>
          <a:xfrm>
            <a:off x="685800" y="5410200"/>
            <a:ext cx="7696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যে দ্রবণে দ্রাবক তরল পদার্থ এবং দ্রব কঠিন পদার্থ তাকেই...</a:t>
            </a:r>
            <a:endParaRPr lang="en-US" sz="24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strips(downRigh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3" grpId="1"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381000" y="1143000"/>
            <a:ext cx="8390467" cy="3124200"/>
            <a:chOff x="111151" y="1219200"/>
            <a:chExt cx="9985349" cy="3657600"/>
          </a:xfrm>
        </p:grpSpPr>
        <p:grpSp>
          <p:nvGrpSpPr>
            <p:cNvPr id="3" name="Group 38"/>
            <p:cNvGrpSpPr/>
            <p:nvPr/>
          </p:nvGrpSpPr>
          <p:grpSpPr>
            <a:xfrm>
              <a:off x="3848100" y="1219200"/>
              <a:ext cx="6248400" cy="3657600"/>
              <a:chOff x="3848100" y="1600200"/>
              <a:chExt cx="6248400" cy="3276600"/>
            </a:xfrm>
          </p:grpSpPr>
          <p:grpSp>
            <p:nvGrpSpPr>
              <p:cNvPr id="5" name="Group 29"/>
              <p:cNvGrpSpPr/>
              <p:nvPr/>
            </p:nvGrpSpPr>
            <p:grpSpPr>
              <a:xfrm>
                <a:off x="3848100" y="1600200"/>
                <a:ext cx="6248400" cy="3276600"/>
                <a:chOff x="419100" y="1371600"/>
                <a:chExt cx="6248400" cy="3733800"/>
              </a:xfrm>
            </p:grpSpPr>
            <p:pic>
              <p:nvPicPr>
                <p:cNvPr id="4" name="Picture 3" descr="Diffusion_animated.gif"/>
                <p:cNvPicPr>
                  <a:picLocks noChangeAspect="1"/>
                </p:cNvPicPr>
                <p:nvPr/>
              </p:nvPicPr>
              <p:blipFill>
                <a:blip r:embed="rId3"/>
                <a:stretch>
                  <a:fillRect/>
                </a:stretch>
              </p:blipFill>
              <p:spPr>
                <a:xfrm>
                  <a:off x="419100" y="1371600"/>
                  <a:ext cx="6248400" cy="3733800"/>
                </a:xfrm>
                <a:prstGeom prst="rect">
                  <a:avLst/>
                </a:prstGeom>
                <a:ln w="38100">
                  <a:noFill/>
                </a:ln>
                <a:effectLst/>
              </p:spPr>
            </p:pic>
            <p:sp>
              <p:nvSpPr>
                <p:cNvPr id="29" name="Rectangle 28"/>
                <p:cNvSpPr/>
                <p:nvPr/>
              </p:nvSpPr>
              <p:spPr>
                <a:xfrm>
                  <a:off x="419100" y="1371600"/>
                  <a:ext cx="2971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9182100" y="1600200"/>
                <a:ext cx="914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19900" y="1600200"/>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43700" y="44958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Equal 31"/>
            <p:cNvSpPr/>
            <p:nvPr/>
          </p:nvSpPr>
          <p:spPr>
            <a:xfrm>
              <a:off x="5907389" y="3048000"/>
              <a:ext cx="914400" cy="808074"/>
            </a:xfrm>
            <a:prstGeom prst="mathEqua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Plus 32"/>
            <p:cNvSpPr/>
            <p:nvPr/>
          </p:nvSpPr>
          <p:spPr>
            <a:xfrm>
              <a:off x="2476500" y="2920409"/>
              <a:ext cx="990600" cy="838201"/>
            </a:xfrm>
            <a:prstGeom prst="mathPlu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glass-of-water.jpg"/>
            <p:cNvPicPr>
              <a:picLocks noChangeAspect="1"/>
            </p:cNvPicPr>
            <p:nvPr/>
          </p:nvPicPr>
          <p:blipFill>
            <a:blip r:embed="rId4"/>
            <a:srcRect l="13793" t="11111" r="17241" b="16848"/>
            <a:stretch>
              <a:fillRect/>
            </a:stretch>
          </p:blipFill>
          <p:spPr>
            <a:xfrm>
              <a:off x="111151" y="1447801"/>
              <a:ext cx="2357792" cy="2893741"/>
            </a:xfrm>
            <a:prstGeom prst="rect">
              <a:avLst/>
            </a:prstGeom>
          </p:spPr>
        </p:pic>
        <p:pic>
          <p:nvPicPr>
            <p:cNvPr id="35" name="Picture 34" descr="orange-juice-01.jpg"/>
            <p:cNvPicPr>
              <a:picLocks noChangeAspect="1"/>
            </p:cNvPicPr>
            <p:nvPr/>
          </p:nvPicPr>
          <p:blipFill>
            <a:blip r:embed="rId5"/>
            <a:srcRect l="31494" r="29924" b="6960"/>
            <a:stretch>
              <a:fillRect/>
            </a:stretch>
          </p:blipFill>
          <p:spPr>
            <a:xfrm>
              <a:off x="3543300" y="1524000"/>
              <a:ext cx="2371645" cy="2906751"/>
            </a:xfrm>
            <a:prstGeom prst="rect">
              <a:avLst/>
            </a:prstGeom>
          </p:spPr>
        </p:pic>
      </p:grpSp>
      <p:sp>
        <p:nvSpPr>
          <p:cNvPr id="30" name="Rounded Rectangle 29"/>
          <p:cNvSpPr/>
          <p:nvPr/>
        </p:nvSpPr>
        <p:spPr>
          <a:xfrm>
            <a:off x="1752600" y="533400"/>
            <a:ext cx="5621867"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তরল</a:t>
            </a:r>
            <a:r>
              <a:rPr lang="en-US"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a:t>
            </a: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তরল</a:t>
            </a:r>
            <a:r>
              <a:rPr lang="en-US"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দ্রবণ</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pSp>
        <p:nvGrpSpPr>
          <p:cNvPr id="47" name="Group 46"/>
          <p:cNvGrpSpPr/>
          <p:nvPr/>
        </p:nvGrpSpPr>
        <p:grpSpPr>
          <a:xfrm>
            <a:off x="533400" y="4191000"/>
            <a:ext cx="7924800" cy="685800"/>
            <a:chOff x="342900" y="4114800"/>
            <a:chExt cx="8915400" cy="685800"/>
          </a:xfrm>
        </p:grpSpPr>
        <p:sp>
          <p:nvSpPr>
            <p:cNvPr id="42" name="Rectangle 41"/>
            <p:cNvSpPr/>
            <p:nvPr/>
          </p:nvSpPr>
          <p:spPr>
            <a:xfrm>
              <a:off x="342900" y="4114800"/>
              <a:ext cx="2286000" cy="685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দ্রাবক</a:t>
              </a:r>
              <a:r>
                <a:rPr lang="bn-IN"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তরল পদার্থ</a:t>
              </a:r>
              <a:endParaRPr lang="en-US" sz="2400" dirty="0">
                <a:solidFill>
                  <a:schemeClr val="tx1"/>
                </a:solidFill>
                <a:latin typeface="NikoshBAN" pitchFamily="2" charset="0"/>
                <a:cs typeface="NikoshBAN" pitchFamily="2" charset="0"/>
              </a:endParaRPr>
            </a:p>
          </p:txBody>
        </p:sp>
        <p:sp>
          <p:nvSpPr>
            <p:cNvPr id="43" name="Rectangle 42"/>
            <p:cNvSpPr/>
            <p:nvPr/>
          </p:nvSpPr>
          <p:spPr>
            <a:xfrm>
              <a:off x="3390900" y="4114800"/>
              <a:ext cx="2514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দ্রব</a:t>
              </a:r>
              <a:r>
                <a:rPr lang="bn-IN"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তরল</a:t>
              </a:r>
              <a:r>
                <a:rPr lang="bn-BD" sz="2400" dirty="0" smtClean="0">
                  <a:solidFill>
                    <a:schemeClr val="tx1"/>
                  </a:solidFill>
                  <a:latin typeface="NikoshBAN" pitchFamily="2" charset="0"/>
                  <a:cs typeface="NikoshBAN" pitchFamily="2" charset="0"/>
                </a:rPr>
                <a:t> পদার্থ</a:t>
              </a:r>
            </a:p>
          </p:txBody>
        </p:sp>
        <p:sp>
          <p:nvSpPr>
            <p:cNvPr id="45" name="Rectangle 44"/>
            <p:cNvSpPr/>
            <p:nvPr/>
          </p:nvSpPr>
          <p:spPr>
            <a:xfrm>
              <a:off x="6743700" y="4114800"/>
              <a:ext cx="2514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তরল-তরল দ</a:t>
              </a:r>
              <a:r>
                <a:rPr lang="en-US" sz="2400" dirty="0" err="1" smtClean="0">
                  <a:solidFill>
                    <a:schemeClr val="tx1"/>
                  </a:solidFill>
                  <a:latin typeface="NikoshBAN" pitchFamily="2" charset="0"/>
                  <a:cs typeface="NikoshBAN" pitchFamily="2" charset="0"/>
                </a:rPr>
                <a:t>্রবণ</a:t>
              </a:r>
              <a:endParaRPr lang="en-US" sz="2400" dirty="0">
                <a:solidFill>
                  <a:schemeClr val="tx1"/>
                </a:solidFill>
                <a:latin typeface="NikoshBAN" pitchFamily="2" charset="0"/>
                <a:cs typeface="NikoshBAN" pitchFamily="2" charset="0"/>
              </a:endParaRPr>
            </a:p>
          </p:txBody>
        </p:sp>
      </p:grpSp>
      <p:sp>
        <p:nvSpPr>
          <p:cNvPr id="25" name="Rectangle 24"/>
          <p:cNvSpPr/>
          <p:nvPr/>
        </p:nvSpPr>
        <p:spPr>
          <a:xfrm>
            <a:off x="685800" y="5410200"/>
            <a:ext cx="7696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যে দ্রবণে দ্রাবক তরল পদার্থ এবং দ্রবও তরল পদার্থ তাকেই</a:t>
            </a:r>
            <a:r>
              <a:rPr lang="bn-IN" sz="2400" dirty="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dissolv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sh.jpg"/>
          <p:cNvPicPr>
            <a:picLocks noChangeAspect="1"/>
          </p:cNvPicPr>
          <p:nvPr/>
        </p:nvPicPr>
        <p:blipFill>
          <a:blip r:embed="rId3" cstate="print"/>
          <a:stretch>
            <a:fillRect/>
          </a:stretch>
        </p:blipFill>
        <p:spPr>
          <a:xfrm>
            <a:off x="4864410" y="1295400"/>
            <a:ext cx="3568390" cy="3429000"/>
          </a:xfrm>
          <a:prstGeom prst="rect">
            <a:avLst/>
          </a:prstGeom>
        </p:spPr>
      </p:pic>
      <p:pic>
        <p:nvPicPr>
          <p:cNvPr id="3" name="Picture 2" descr="c2be098efc0391b734ab6b51adc1b67b.jpg"/>
          <p:cNvPicPr>
            <a:picLocks noChangeAspect="1"/>
          </p:cNvPicPr>
          <p:nvPr/>
        </p:nvPicPr>
        <p:blipFill>
          <a:blip r:embed="rId4"/>
          <a:srcRect t="8989" b="10112"/>
          <a:stretch>
            <a:fillRect/>
          </a:stretch>
        </p:blipFill>
        <p:spPr>
          <a:xfrm>
            <a:off x="609600" y="1219199"/>
            <a:ext cx="3352800" cy="3438769"/>
          </a:xfrm>
          <a:prstGeom prst="rect">
            <a:avLst/>
          </a:prstGeom>
        </p:spPr>
      </p:pic>
      <p:sp>
        <p:nvSpPr>
          <p:cNvPr id="4" name="Rectangle 3"/>
          <p:cNvSpPr/>
          <p:nvPr/>
        </p:nvSpPr>
        <p:spPr>
          <a:xfrm>
            <a:off x="2438400" y="228600"/>
            <a:ext cx="3733800" cy="609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নিচের চিত্রগুল</a:t>
            </a:r>
            <a:r>
              <a:rPr lang="bn-IN"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লক্ষ কর। </a:t>
            </a:r>
          </a:p>
        </p:txBody>
      </p:sp>
      <p:sp>
        <p:nvSpPr>
          <p:cNvPr id="5" name="Rectangle 4"/>
          <p:cNvSpPr/>
          <p:nvPr/>
        </p:nvSpPr>
        <p:spPr>
          <a:xfrm>
            <a:off x="533400" y="5029200"/>
            <a:ext cx="7772400" cy="838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মানুষ বাতাস থেকে সরাসরি অক্সিজেন নেয়। কিন্তু  পানিতে বসবাসকারী প্রাণীসমূহ পানিতে দ্রবীভূত অক্সিজেন নেয়।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1331865062"/>
              </p:ext>
            </p:extLst>
          </p:nvPr>
        </p:nvGraphicFramePr>
        <p:xfrm>
          <a:off x="5029201" y="1905000"/>
          <a:ext cx="2819400" cy="1371600"/>
        </p:xfrm>
        <a:graphic>
          <a:graphicData uri="http://schemas.openxmlformats.org/presentationml/2006/ole">
            <mc:AlternateContent xmlns:mc="http://schemas.openxmlformats.org/markup-compatibility/2006">
              <mc:Choice xmlns:v="urn:schemas-microsoft-com:vml" Requires="v">
                <p:oleObj spid="_x0000_s2078" name="Packager Shell Object" showAsIcon="1" r:id="rId4" imgW="914400" imgH="771480" progId="Package">
                  <p:embed/>
                </p:oleObj>
              </mc:Choice>
              <mc:Fallback>
                <p:oleObj name="Packager Shell Object" showAsIcon="1" r:id="rId4" imgW="914400" imgH="771480" progId="Package">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1905000"/>
                        <a:ext cx="2819400" cy="1371600"/>
                      </a:xfrm>
                      <a:prstGeom prst="rect">
                        <a:avLst/>
                      </a:prstGeom>
                      <a:noFill/>
                      <a:ln w="57150">
                        <a:solidFill>
                          <a:srgbClr val="33CC3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ounded Rectangle 16"/>
          <p:cNvSpPr/>
          <p:nvPr/>
        </p:nvSpPr>
        <p:spPr>
          <a:xfrm>
            <a:off x="1828800" y="609600"/>
            <a:ext cx="5621867"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তরল</a:t>
            </a:r>
            <a:r>
              <a:rPr lang="en-US"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a:t>
            </a: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গ্যাসীয়</a:t>
            </a:r>
            <a:r>
              <a:rPr lang="en-US"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 </a:t>
            </a:r>
            <a:r>
              <a:rPr lang="en-US" sz="3600" b="1" cap="all"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দ্রবণ</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18" name="Rectangle 17"/>
          <p:cNvSpPr/>
          <p:nvPr/>
        </p:nvSpPr>
        <p:spPr>
          <a:xfrm>
            <a:off x="990600" y="4419600"/>
            <a:ext cx="7391400" cy="609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 বোতলের তরল উপছে পড়ল কেন? বোতলের মুখের বেলুনটি ফুলে গেল কেন? </a:t>
            </a:r>
          </a:p>
        </p:txBody>
      </p:sp>
      <p:sp>
        <p:nvSpPr>
          <p:cNvPr id="19" name="Rectangle 18"/>
          <p:cNvSpPr/>
          <p:nvPr/>
        </p:nvSpPr>
        <p:spPr>
          <a:xfrm>
            <a:off x="1447800" y="1981200"/>
            <a:ext cx="2590800" cy="13716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spcBef>
                <a:spcPct val="0"/>
              </a:spcBef>
              <a:defRPr/>
            </a:pPr>
            <a:r>
              <a:rPr lang="en-US" sz="2800" b="1" dirty="0" err="1" smtClean="0">
                <a:latin typeface="NikoshBAN" pitchFamily="2" charset="0"/>
                <a:cs typeface="NikoshBAN" pitchFamily="2" charset="0"/>
              </a:rPr>
              <a:t>ভিডিওটি</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দেখ এবং </a:t>
            </a:r>
          </a:p>
          <a:p>
            <a:pPr lvl="0" algn="ctr">
              <a:spcBef>
                <a:spcPct val="0"/>
              </a:spcBef>
              <a:defRPr/>
            </a:pPr>
            <a:r>
              <a:rPr lang="bn-BD" sz="2800" b="1" dirty="0" smtClean="0">
                <a:latin typeface="NikoshBAN" pitchFamily="2" charset="0"/>
                <a:cs typeface="NikoshBAN" pitchFamily="2" charset="0"/>
              </a:rPr>
              <a:t>নিচের প্রশ্নগুলোর উত্তর দাও।</a:t>
            </a:r>
            <a:endParaRPr lang="en-US" sz="2800" b="1" dirty="0">
              <a:latin typeface="NikoshBAN" pitchFamily="2" charset="0"/>
              <a:cs typeface="NikoshBAN" pitchFamily="2" charset="0"/>
            </a:endParaRPr>
          </a:p>
        </p:txBody>
      </p:sp>
      <p:sp>
        <p:nvSpPr>
          <p:cNvPr id="21" name="Rectangle 20"/>
          <p:cNvSpPr/>
          <p:nvPr/>
        </p:nvSpPr>
        <p:spPr>
          <a:xfrm>
            <a:off x="685800" y="5410200"/>
            <a:ext cx="7696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যে দ্রবণে দ্রাবক তরল পদার্থ এবং</a:t>
            </a:r>
            <a:r>
              <a:rPr lang="en-US" sz="2400" dirty="0" smtClean="0">
                <a:solidFill>
                  <a:schemeClr val="tx1"/>
                </a:solidFill>
                <a:latin typeface="NikoshBAN" pitchFamily="2" charset="0"/>
                <a:cs typeface="NikoshBAN" pitchFamily="2" charset="0"/>
              </a:rPr>
              <a:t> দ্রব্য</a:t>
            </a:r>
            <a:r>
              <a:rPr lang="bn-BD" sz="2400" dirty="0" smtClean="0">
                <a:solidFill>
                  <a:schemeClr val="tx1"/>
                </a:solidFill>
                <a:latin typeface="NikoshBAN" pitchFamily="2" charset="0"/>
                <a:cs typeface="NikoshBAN" pitchFamily="2" charset="0"/>
              </a:rPr>
              <a:t> গ্যাসীয় পদার্থ তাকেই...</a:t>
            </a:r>
            <a:endParaRPr lang="en-US" sz="24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Righ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Righ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3048000"/>
            <a:ext cx="5410200" cy="609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 তরল-তরল দ্রবণ কাকে বলে? </a:t>
            </a:r>
            <a:endParaRPr lang="en-US" sz="2400" dirty="0">
              <a:solidFill>
                <a:schemeClr val="tx1"/>
              </a:solidFill>
              <a:latin typeface="NikoshBAN" pitchFamily="2" charset="0"/>
              <a:cs typeface="NikoshBAN" pitchFamily="2" charset="0"/>
            </a:endParaRPr>
          </a:p>
        </p:txBody>
      </p:sp>
      <p:sp>
        <p:nvSpPr>
          <p:cNvPr id="4" name="Rectangle 3"/>
          <p:cNvSpPr/>
          <p:nvPr/>
        </p:nvSpPr>
        <p:spPr>
          <a:xfrm>
            <a:off x="1752600" y="4724400"/>
            <a:ext cx="54864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 তরল-গ্যাসীয় দ্রবণ কাকে বলে? </a:t>
            </a:r>
            <a:endParaRPr lang="en-US" sz="2400" dirty="0">
              <a:solidFill>
                <a:schemeClr val="tx1"/>
              </a:solidFill>
              <a:latin typeface="NikoshBAN" pitchFamily="2" charset="0"/>
              <a:cs typeface="NikoshBAN" pitchFamily="2" charset="0"/>
            </a:endParaRPr>
          </a:p>
        </p:txBody>
      </p:sp>
      <p:sp>
        <p:nvSpPr>
          <p:cNvPr id="5" name="Rectangle 4"/>
          <p:cNvSpPr/>
          <p:nvPr/>
        </p:nvSpPr>
        <p:spPr>
          <a:xfrm>
            <a:off x="762000" y="304800"/>
            <a:ext cx="3200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2800" dirty="0" smtClean="0">
                <a:latin typeface="NikoshBAN" pitchFamily="2" charset="0"/>
                <a:cs typeface="NikoshBAN" pitchFamily="2" charset="0"/>
              </a:rPr>
              <a:t>বোর্ডের</a:t>
            </a:r>
            <a:r>
              <a:rPr lang="en-US" sz="2800" dirty="0" smtClean="0">
                <a:latin typeface="NikoshBAN" pitchFamily="2" charset="0"/>
                <a:cs typeface="NikoshBAN" pitchFamily="2" charset="0"/>
              </a:rPr>
              <a:t> কাজ</a:t>
            </a:r>
            <a:endParaRPr lang="en-US" sz="2800" dirty="0"/>
          </a:p>
        </p:txBody>
      </p:sp>
      <p:sp>
        <p:nvSpPr>
          <p:cNvPr id="6" name="Rectangle 5"/>
          <p:cNvSpPr/>
          <p:nvPr/>
        </p:nvSpPr>
        <p:spPr>
          <a:xfrm>
            <a:off x="1828800" y="1600200"/>
            <a:ext cx="5334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bn-BD" sz="2800" dirty="0" smtClean="0">
                <a:latin typeface="NikoshBAN" pitchFamily="2" charset="0"/>
                <a:cs typeface="NikoshBAN" pitchFamily="2" charset="0"/>
              </a:rPr>
              <a:t>নিচের প্রশ্নগুলোর উত্তর লিখ?</a:t>
            </a:r>
            <a:endParaRPr lang="en-US" sz="2800" dirty="0"/>
          </a:p>
        </p:txBody>
      </p:sp>
      <p:sp>
        <p:nvSpPr>
          <p:cNvPr id="7" name="Rectangle 6"/>
          <p:cNvSpPr/>
          <p:nvPr/>
        </p:nvSpPr>
        <p:spPr>
          <a:xfrm>
            <a:off x="6096000" y="381000"/>
            <a:ext cx="236220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2800" dirty="0" smtClean="0">
                <a:latin typeface="NikoshBAN" pitchFamily="2" charset="0"/>
                <a:cs typeface="NikoshBAN" pitchFamily="2" charset="0"/>
              </a:rPr>
              <a:t>সময়</a:t>
            </a:r>
            <a:r>
              <a:rPr lang="bn-IN" sz="2800" dirty="0">
                <a:latin typeface="NikoshBAN" pitchFamily="2" charset="0"/>
                <a:cs typeface="NikoshBAN" pitchFamily="2" charset="0"/>
              </a:rPr>
              <a:t>:</a:t>
            </a:r>
            <a:r>
              <a:rPr lang="bn-BD" sz="2800" dirty="0" smtClean="0">
                <a:latin typeface="NikoshBAN" pitchFamily="2" charset="0"/>
                <a:cs typeface="NikoshBAN" pitchFamily="2" charset="0"/>
              </a:rPr>
              <a:t> ৪মিনিট</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267200" y="25146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smtClean="0">
                <a:solidFill>
                  <a:schemeClr val="tx1"/>
                </a:solidFill>
                <a:latin typeface="NikoshBAN" pitchFamily="2" charset="0"/>
                <a:cs typeface="NikoshBAN" pitchFamily="2" charset="0"/>
              </a:rPr>
              <a:t>(গ) </a:t>
            </a:r>
            <a:r>
              <a:rPr lang="en-US" sz="2000" dirty="0" err="1" smtClean="0">
                <a:solidFill>
                  <a:schemeClr val="tx1"/>
                </a:solidFill>
                <a:latin typeface="NikoshBAN" pitchFamily="2" charset="0"/>
                <a:cs typeface="NikoshBAN" pitchFamily="2" charset="0"/>
              </a:rPr>
              <a:t>পানি</a:t>
            </a:r>
            <a:endParaRPr lang="en-US" sz="2000" dirty="0"/>
          </a:p>
        </p:txBody>
      </p:sp>
      <p:sp>
        <p:nvSpPr>
          <p:cNvPr id="65" name="Oval 64"/>
          <p:cNvSpPr/>
          <p:nvPr/>
        </p:nvSpPr>
        <p:spPr>
          <a:xfrm>
            <a:off x="6781800" y="5943600"/>
            <a:ext cx="270933" cy="304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1800" y="5943600"/>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05000" y="990600"/>
            <a:ext cx="6781803" cy="533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smtClean="0">
                <a:solidFill>
                  <a:schemeClr val="tx1"/>
                </a:solidFill>
                <a:latin typeface="NikoshBAN" pitchFamily="2" charset="0"/>
                <a:cs typeface="NikoshBAN" pitchFamily="2" charset="0"/>
              </a:rPr>
              <a:t>চিনির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গাঢ়</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দ্রবণ</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অপেক্ষা</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লঘু</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দ্রবণে</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কোনটি</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বেশি</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থাকে</a:t>
            </a:r>
            <a:r>
              <a:rPr lang="en-US" sz="2000" dirty="0" smtClean="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a:t>
            </a:r>
            <a:endParaRPr lang="en-US" sz="2000" dirty="0">
              <a:solidFill>
                <a:schemeClr val="tx1"/>
              </a:solidFill>
              <a:latin typeface="NikoshBAN" pitchFamily="2" charset="0"/>
              <a:cs typeface="NikoshBAN" pitchFamily="2" charset="0"/>
            </a:endParaRPr>
          </a:p>
        </p:txBody>
      </p:sp>
      <p:sp>
        <p:nvSpPr>
          <p:cNvPr id="19" name="Right Arrow 18"/>
          <p:cNvSpPr/>
          <p:nvPr/>
        </p:nvSpPr>
        <p:spPr>
          <a:xfrm>
            <a:off x="381000" y="914400"/>
            <a:ext cx="1371600" cy="685800"/>
          </a:xfrm>
          <a:prstGeom prst="rightArrow">
            <a:avLst/>
          </a:prstGeom>
          <a:ln/>
        </p:spPr>
        <p:style>
          <a:lnRef idx="1">
            <a:schemeClr val="accent5"/>
          </a:lnRef>
          <a:fillRef idx="2">
            <a:schemeClr val="accent5"/>
          </a:fillRef>
          <a:effectRef idx="1">
            <a:schemeClr val="accent5"/>
          </a:effectRef>
          <a:fontRef idx="minor">
            <a:schemeClr val="dk1"/>
          </a:fontRef>
        </p:style>
        <p:txBody>
          <a:bodyPr lIns="105491" tIns="52746" rIns="105491" bIns="52746" rtlCol="0" anchor="ctr"/>
          <a:lstStyle/>
          <a:p>
            <a:pPr algn="ctr"/>
            <a:r>
              <a:rPr lang="bn-BD" sz="2000" dirty="0" smtClean="0">
                <a:solidFill>
                  <a:schemeClr val="tx1"/>
                </a:solidFill>
                <a:latin typeface="NikoshBAN" pitchFamily="2" charset="0"/>
                <a:cs typeface="NikoshBAN" pitchFamily="2" charset="0"/>
              </a:rPr>
              <a:t>প্রশ্ন</a:t>
            </a:r>
            <a:r>
              <a:rPr lang="en-US"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১</a:t>
            </a:r>
            <a:endParaRPr lang="en-US" sz="2000" dirty="0">
              <a:solidFill>
                <a:schemeClr val="tx1"/>
              </a:solidFill>
              <a:latin typeface="NikoshBAN" pitchFamily="2" charset="0"/>
              <a:cs typeface="NikoshBAN" pitchFamily="2" charset="0"/>
            </a:endParaRPr>
          </a:p>
        </p:txBody>
      </p:sp>
      <p:sp>
        <p:nvSpPr>
          <p:cNvPr id="20" name="Oval 19"/>
          <p:cNvSpPr/>
          <p:nvPr/>
        </p:nvSpPr>
        <p:spPr>
          <a:xfrm>
            <a:off x="3733801" y="1905000"/>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5494618" y="1826557"/>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00801" y="1905000"/>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8124016" y="1828800"/>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33800" y="2590800"/>
            <a:ext cx="304800" cy="304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alf Frame 24"/>
          <p:cNvSpPr/>
          <p:nvPr/>
        </p:nvSpPr>
        <p:spPr>
          <a:xfrm rot="14014148">
            <a:off x="5815237" y="24027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6400801" y="2590800"/>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8229601" y="2590800"/>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57200" y="2057401"/>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সঠিক উত্তর জানতে </a:t>
            </a:r>
            <a:r>
              <a:rPr lang="en-US" sz="2000" dirty="0" err="1" smtClean="0">
                <a:solidFill>
                  <a:schemeClr val="tx1"/>
                </a:solidFill>
                <a:latin typeface="NikoshBAN" pitchFamily="2" charset="0"/>
                <a:cs typeface="NikoshBAN" pitchFamily="2" charset="0"/>
              </a:rPr>
              <a:t>বৃত্তে</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ক্লিক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30" name="Rectangle 29"/>
          <p:cNvSpPr/>
          <p:nvPr/>
        </p:nvSpPr>
        <p:spPr>
          <a:xfrm>
            <a:off x="4250268" y="1864659"/>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(ক) </a:t>
            </a:r>
            <a:r>
              <a:rPr lang="en-US" dirty="0" err="1" smtClean="0">
                <a:solidFill>
                  <a:schemeClr val="tx1"/>
                </a:solidFill>
                <a:latin typeface="NikoshBAN" pitchFamily="2" charset="0"/>
                <a:cs typeface="NikoshBAN" pitchFamily="2" charset="0"/>
              </a:rPr>
              <a:t>চিনি</a:t>
            </a:r>
            <a:r>
              <a:rPr lang="bn-BD" dirty="0" smtClean="0">
                <a:solidFill>
                  <a:schemeClr val="tx1"/>
                </a:solidFill>
                <a:latin typeface="NikoshBAN" pitchFamily="2" charset="0"/>
                <a:cs typeface="NikoshBAN" pitchFamily="2" charset="0"/>
              </a:rPr>
              <a:t> </a:t>
            </a:r>
            <a:endParaRPr lang="en-US" dirty="0"/>
          </a:p>
        </p:txBody>
      </p:sp>
      <p:sp>
        <p:nvSpPr>
          <p:cNvPr id="33" name="Rectangle 32"/>
          <p:cNvSpPr/>
          <p:nvPr/>
        </p:nvSpPr>
        <p:spPr>
          <a:xfrm>
            <a:off x="6917268" y="1864659"/>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(খ) </a:t>
            </a:r>
            <a:r>
              <a:rPr lang="en-US" dirty="0" err="1" smtClean="0">
                <a:solidFill>
                  <a:schemeClr val="tx1"/>
                </a:solidFill>
                <a:latin typeface="NikoshBAN" pitchFamily="2" charset="0"/>
                <a:cs typeface="NikoshBAN" pitchFamily="2" charset="0"/>
              </a:rPr>
              <a:t>অধিক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চিনি</a:t>
            </a:r>
            <a:r>
              <a:rPr lang="bn-BD" dirty="0" smtClean="0">
                <a:solidFill>
                  <a:schemeClr val="tx1"/>
                </a:solidFill>
                <a:latin typeface="NikoshBAN" pitchFamily="2" charset="0"/>
                <a:cs typeface="NikoshBAN" pitchFamily="2" charset="0"/>
              </a:rPr>
              <a:t> </a:t>
            </a:r>
            <a:endParaRPr lang="en-US" dirty="0"/>
          </a:p>
        </p:txBody>
      </p:sp>
      <p:sp>
        <p:nvSpPr>
          <p:cNvPr id="36" name="Rectangle 35"/>
          <p:cNvSpPr/>
          <p:nvPr/>
        </p:nvSpPr>
        <p:spPr>
          <a:xfrm>
            <a:off x="6858000" y="25908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(ঘ) </a:t>
            </a:r>
            <a:r>
              <a:rPr lang="en-US" dirty="0" err="1" smtClean="0">
                <a:solidFill>
                  <a:schemeClr val="tx1"/>
                </a:solidFill>
                <a:latin typeface="NikoshBAN" pitchFamily="2" charset="0"/>
                <a:cs typeface="NikoshBAN" pitchFamily="2" charset="0"/>
              </a:rPr>
              <a:t>অল্প</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পানি</a:t>
            </a:r>
            <a:r>
              <a:rPr lang="bn-BD" dirty="0" smtClean="0">
                <a:solidFill>
                  <a:schemeClr val="tx1"/>
                </a:solidFill>
                <a:latin typeface="NikoshBAN" pitchFamily="2" charset="0"/>
                <a:cs typeface="NikoshBAN" pitchFamily="2" charset="0"/>
              </a:rPr>
              <a:t> </a:t>
            </a:r>
            <a:endParaRPr lang="en-US" dirty="0"/>
          </a:p>
        </p:txBody>
      </p:sp>
      <p:sp>
        <p:nvSpPr>
          <p:cNvPr id="37" name="Oval 36"/>
          <p:cNvSpPr/>
          <p:nvPr/>
        </p:nvSpPr>
        <p:spPr>
          <a:xfrm>
            <a:off x="3733801" y="2590800"/>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81867" y="304800"/>
            <a:ext cx="2844800" cy="381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29" name="Rectangle 28"/>
          <p:cNvSpPr/>
          <p:nvPr/>
        </p:nvSpPr>
        <p:spPr>
          <a:xfrm>
            <a:off x="1981201" y="3352800"/>
            <a:ext cx="6781803" cy="1600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পুকুরের পানিতে -</a:t>
            </a:r>
          </a:p>
          <a:p>
            <a:r>
              <a:rPr lang="bn-BD"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i</a:t>
            </a:r>
            <a:r>
              <a:rPr lang="en-US"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দ্রাবক তরল ও দ্রব গ্যাসীয়।</a:t>
            </a:r>
            <a:r>
              <a:rPr lang="en-US" sz="2000" dirty="0" smtClean="0">
                <a:solidFill>
                  <a:schemeClr val="tx1"/>
                </a:solidFill>
                <a:latin typeface="NikoshBAN" pitchFamily="2" charset="0"/>
                <a:cs typeface="NikoshBAN" pitchFamily="2" charset="0"/>
              </a:rPr>
              <a:t> </a:t>
            </a:r>
            <a:endParaRPr lang="bn-BD" sz="2000" dirty="0" smtClean="0">
              <a:solidFill>
                <a:schemeClr val="tx1"/>
              </a:solidFill>
              <a:latin typeface="NikoshBAN" pitchFamily="2" charset="0"/>
              <a:cs typeface="NikoshBAN" pitchFamily="2" charset="0"/>
            </a:endParaRPr>
          </a:p>
          <a:p>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ii. </a:t>
            </a:r>
            <a:r>
              <a:rPr lang="bn-BD" sz="2000" dirty="0" smtClean="0">
                <a:solidFill>
                  <a:schemeClr val="tx1"/>
                </a:solidFill>
                <a:latin typeface="NikoshBAN" pitchFamily="2" charset="0"/>
                <a:cs typeface="NikoshBAN" pitchFamily="2" charset="0"/>
              </a:rPr>
              <a:t>দ্রবীভূত অক্সিজেন আছে। </a:t>
            </a:r>
          </a:p>
          <a:p>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iii</a:t>
            </a:r>
            <a:r>
              <a:rPr lang="bn-BD" sz="2000" dirty="0" smtClean="0">
                <a:solidFill>
                  <a:schemeClr val="tx1"/>
                </a:solidFill>
                <a:latin typeface="NikoshBAN" pitchFamily="2" charset="0"/>
                <a:cs typeface="NikoshBAN" pitchFamily="2" charset="0"/>
              </a:rPr>
              <a:t>. দ্রব ও দ্রাবক উভয় গ্যাসীয়। </a:t>
            </a:r>
          </a:p>
          <a:p>
            <a:r>
              <a:rPr lang="bn-IN" sz="2000" dirty="0" smtClean="0">
                <a:solidFill>
                  <a:schemeClr val="tx1"/>
                </a:solidFill>
                <a:latin typeface="NikoshBAN" pitchFamily="2" charset="0"/>
                <a:cs typeface="NikoshBAN" pitchFamily="2" charset="0"/>
              </a:rPr>
              <a:t>নিচের কোনটি সঠিক?</a:t>
            </a:r>
            <a:endParaRPr lang="en-US" sz="2000" dirty="0">
              <a:solidFill>
                <a:schemeClr val="tx1"/>
              </a:solidFill>
              <a:latin typeface="NikoshBAN" pitchFamily="2" charset="0"/>
              <a:cs typeface="NikoshBAN" pitchFamily="2" charset="0"/>
            </a:endParaRPr>
          </a:p>
        </p:txBody>
      </p:sp>
      <p:sp>
        <p:nvSpPr>
          <p:cNvPr id="38" name="Right Arrow 37"/>
          <p:cNvSpPr/>
          <p:nvPr/>
        </p:nvSpPr>
        <p:spPr>
          <a:xfrm>
            <a:off x="457201" y="3429000"/>
            <a:ext cx="1371600" cy="685800"/>
          </a:xfrm>
          <a:prstGeom prst="rightArrow">
            <a:avLst/>
          </a:prstGeom>
          <a:ln/>
        </p:spPr>
        <p:style>
          <a:lnRef idx="1">
            <a:schemeClr val="accent1"/>
          </a:lnRef>
          <a:fillRef idx="2">
            <a:schemeClr val="accent1"/>
          </a:fillRef>
          <a:effectRef idx="1">
            <a:schemeClr val="accent1"/>
          </a:effectRef>
          <a:fontRef idx="minor">
            <a:schemeClr val="dk1"/>
          </a:fontRef>
        </p:style>
        <p:txBody>
          <a:bodyPr lIns="105491" tIns="52746" rIns="105491" bIns="52746" rtlCol="0" anchor="ctr"/>
          <a:lstStyle/>
          <a:p>
            <a:pPr algn="ctr"/>
            <a:r>
              <a:rPr lang="bn-BD" sz="2000" dirty="0" smtClean="0">
                <a:solidFill>
                  <a:schemeClr val="tx1"/>
                </a:solidFill>
                <a:latin typeface="NikoshBAN" pitchFamily="2" charset="0"/>
                <a:cs typeface="NikoshBAN" pitchFamily="2" charset="0"/>
              </a:rPr>
              <a:t>প্রশ্ন</a:t>
            </a:r>
            <a:r>
              <a:rPr lang="en-US"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২</a:t>
            </a:r>
            <a:endParaRPr lang="en-US" sz="2000" dirty="0">
              <a:solidFill>
                <a:schemeClr val="tx1"/>
              </a:solidFill>
              <a:latin typeface="NikoshBAN" pitchFamily="2" charset="0"/>
              <a:cs typeface="NikoshBAN" pitchFamily="2" charset="0"/>
            </a:endParaRPr>
          </a:p>
        </p:txBody>
      </p:sp>
      <p:sp>
        <p:nvSpPr>
          <p:cNvPr id="43" name="Right Arrow 42"/>
          <p:cNvSpPr/>
          <p:nvPr/>
        </p:nvSpPr>
        <p:spPr>
          <a:xfrm>
            <a:off x="533400" y="5334000"/>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সঠিক উত্তর জানতে </a:t>
            </a:r>
            <a:r>
              <a:rPr lang="en-US" sz="2000" dirty="0" err="1" smtClean="0">
                <a:solidFill>
                  <a:schemeClr val="tx1"/>
                </a:solidFill>
                <a:latin typeface="NikoshBAN" pitchFamily="2" charset="0"/>
                <a:cs typeface="NikoshBAN" pitchFamily="2" charset="0"/>
              </a:rPr>
              <a:t>বৃত্তে</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ক্লিক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55" name="Rectangle 54"/>
          <p:cNvSpPr/>
          <p:nvPr/>
        </p:nvSpPr>
        <p:spPr>
          <a:xfrm>
            <a:off x="4343400" y="5181602"/>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(ক) </a:t>
            </a:r>
            <a:r>
              <a:rPr lang="bn-BD"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i</a:t>
            </a:r>
            <a:r>
              <a:rPr lang="bn-BD" dirty="0" smtClean="0">
                <a:solidFill>
                  <a:schemeClr val="tx1"/>
                </a:solidFill>
                <a:latin typeface="NikoshBAN" pitchFamily="2" charset="0"/>
                <a:cs typeface="NikoshBAN" pitchFamily="2" charset="0"/>
              </a:rPr>
              <a:t> </a:t>
            </a:r>
            <a:endParaRPr lang="en-US" dirty="0"/>
          </a:p>
        </p:txBody>
      </p:sp>
      <p:sp>
        <p:nvSpPr>
          <p:cNvPr id="56" name="Oval 55"/>
          <p:cNvSpPr/>
          <p:nvPr/>
        </p:nvSpPr>
        <p:spPr>
          <a:xfrm>
            <a:off x="3877984" y="5183843"/>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5638801" y="5105402"/>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62800" y="5181602"/>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(খ) </a:t>
            </a:r>
            <a:r>
              <a:rPr lang="en-US" dirty="0" smtClean="0">
                <a:solidFill>
                  <a:schemeClr val="tx1"/>
                </a:solidFill>
                <a:latin typeface="NikoshBAN" pitchFamily="2" charset="0"/>
                <a:cs typeface="NikoshBAN" pitchFamily="2" charset="0"/>
              </a:rPr>
              <a:t> ii</a:t>
            </a:r>
            <a:endParaRPr lang="en-US" dirty="0"/>
          </a:p>
        </p:txBody>
      </p:sp>
      <p:sp>
        <p:nvSpPr>
          <p:cNvPr id="59" name="Oval 58"/>
          <p:cNvSpPr/>
          <p:nvPr/>
        </p:nvSpPr>
        <p:spPr>
          <a:xfrm>
            <a:off x="6781800" y="5181600"/>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9"/>
          <p:cNvSpPr/>
          <p:nvPr/>
        </p:nvSpPr>
        <p:spPr>
          <a:xfrm>
            <a:off x="8382000" y="5105400"/>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162800" y="58674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solidFill>
                  <a:schemeClr val="tx1"/>
                </a:solidFill>
                <a:latin typeface="NikoshBAN" pitchFamily="2" charset="0"/>
                <a:cs typeface="NikoshBAN" pitchFamily="2" charset="0"/>
              </a:rPr>
              <a:t>(</a:t>
            </a:r>
            <a:r>
              <a:rPr lang="bn-IN" smtClean="0">
                <a:solidFill>
                  <a:schemeClr val="tx1"/>
                </a:solidFill>
                <a:latin typeface="NikoshBAN" pitchFamily="2" charset="0"/>
                <a:cs typeface="NikoshBAN" pitchFamily="2" charset="0"/>
              </a:rPr>
              <a:t>ঘ</a:t>
            </a:r>
            <a:r>
              <a:rPr lang="bn-BD"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  i, ii</a:t>
            </a:r>
            <a:r>
              <a:rPr lang="bn-BD" dirty="0" smtClean="0">
                <a:solidFill>
                  <a:schemeClr val="tx1"/>
                </a:solidFill>
                <a:latin typeface="NikoshBAN" pitchFamily="2" charset="0"/>
                <a:cs typeface="NikoshBAN" pitchFamily="2" charset="0"/>
              </a:rPr>
              <a:t> </a:t>
            </a:r>
            <a:endParaRPr lang="en-US" dirty="0"/>
          </a:p>
        </p:txBody>
      </p:sp>
      <p:sp>
        <p:nvSpPr>
          <p:cNvPr id="62" name="Oval 61"/>
          <p:cNvSpPr/>
          <p:nvPr/>
        </p:nvSpPr>
        <p:spPr>
          <a:xfrm>
            <a:off x="3886201" y="5943600"/>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a:off x="5562601" y="5867400"/>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343400" y="58674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smtClean="0">
                <a:solidFill>
                  <a:schemeClr val="tx1"/>
                </a:solidFill>
                <a:latin typeface="NikoshBAN" pitchFamily="2" charset="0"/>
                <a:cs typeface="NikoshBAN" pitchFamily="2" charset="0"/>
              </a:rPr>
              <a:t>(</a:t>
            </a:r>
            <a:r>
              <a:rPr lang="bn-IN" sz="2000" dirty="0">
                <a:solidFill>
                  <a:schemeClr val="tx1"/>
                </a:solidFill>
                <a:latin typeface="NikoshBAN" pitchFamily="2" charset="0"/>
                <a:cs typeface="NikoshBAN" pitchFamily="2" charset="0"/>
              </a:rPr>
              <a:t>গ</a:t>
            </a:r>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iii</a:t>
            </a:r>
            <a:endParaRPr lang="en-US" sz="2000" dirty="0">
              <a:solidFill>
                <a:schemeClr val="tx1"/>
              </a:solidFill>
              <a:latin typeface="NikoshBAN" pitchFamily="2" charset="0"/>
              <a:cs typeface="NikoshBAN" pitchFamily="2" charset="0"/>
            </a:endParaRPr>
          </a:p>
        </p:txBody>
      </p:sp>
      <p:sp>
        <p:nvSpPr>
          <p:cNvPr id="66" name="Half Frame 65"/>
          <p:cNvSpPr/>
          <p:nvPr/>
        </p:nvSpPr>
        <p:spPr>
          <a:xfrm rot="14014148">
            <a:off x="8482236" y="57555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096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1+#ppt_w/2"/>
                                          </p:val>
                                        </p:tav>
                                        <p:tav tm="100000">
                                          <p:val>
                                            <p:strVal val="#ppt_x"/>
                                          </p:val>
                                        </p:tav>
                                      </p:tavLst>
                                    </p:anim>
                                    <p:anim calcmode="lin" valueType="num">
                                      <p:cBhvr additive="base">
                                        <p:cTn id="5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000"/>
                                        <p:tgtEl>
                                          <p:spTgt spid="4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2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childTnLst>
                          </p:cTn>
                        </p:par>
                      </p:childTnLst>
                    </p:cTn>
                  </p:par>
                </p:childTnLst>
              </p:cTn>
              <p:nextCondLst>
                <p:cond evt="onClick" delay="0">
                  <p:tgtEl>
                    <p:spTgt spid="20"/>
                  </p:tgtEl>
                </p:cond>
              </p:nextCondLst>
            </p:seq>
            <p:seq concurrent="1" nextAc="seek">
              <p:cTn id="97" restart="whenNotActive" fill="hold" evtFilter="cancelBubble" nodeType="interactiveSeq">
                <p:stCondLst>
                  <p:cond evt="onClick" delay="0">
                    <p:tgtEl>
                      <p:spTgt spid="22"/>
                    </p:tgtEl>
                  </p:cond>
                </p:stCondLst>
                <p:endSync evt="end" delay="0">
                  <p:rtn val="all"/>
                </p:endSync>
                <p:childTnLst>
                  <p:par>
                    <p:cTn id="98" fill="hold">
                      <p:stCondLst>
                        <p:cond delay="0"/>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childTnLst>
              </p:cTn>
              <p:nextCondLst>
                <p:cond evt="onClick" delay="0">
                  <p:tgtEl>
                    <p:spTgt spid="22"/>
                  </p:tgtEl>
                </p:cond>
              </p:nextCondLst>
            </p:seq>
            <p:seq concurrent="1" nextAc="seek">
              <p:cTn id="103" restart="whenNotActive" fill="hold" evtFilter="cancelBubble" nodeType="interactiveSeq">
                <p:stCondLst>
                  <p:cond evt="onClick" delay="0">
                    <p:tgtEl>
                      <p:spTgt spid="24"/>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subTnLst>
                                    <p:audio>
                                      <p:cMediaNode>
                                        <p:cTn display="0" masterRel="sameClick">
                                          <p:stCondLst>
                                            <p:cond evt="begin" delay="0">
                                              <p:tn val="106"/>
                                            </p:cond>
                                          </p:stCondLst>
                                          <p:endCondLst>
                                            <p:cond evt="onStopAudio" delay="0">
                                              <p:tgtEl>
                                                <p:sldTgt/>
                                              </p:tgtEl>
                                            </p:cond>
                                          </p:endCondLst>
                                        </p:cTn>
                                        <p:tgtEl>
                                          <p:sndTgt r:embed="rId3" name="applause.wav"/>
                                        </p:tgtEl>
                                      </p:cMediaNode>
                                    </p:audio>
                                  </p:sub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2000"/>
                                        <p:tgtEl>
                                          <p:spTgt spid="37"/>
                                        </p:tgtEl>
                                      </p:cBhvr>
                                    </p:animEffect>
                                  </p:childTnLst>
                                </p:cTn>
                              </p:par>
                              <p:par>
                                <p:cTn id="112" presetID="1" presetClass="emph" presetSubtype="2" fill="hold" grpId="1" nodeType="withEffect">
                                  <p:stCondLst>
                                    <p:cond delay="0"/>
                                  </p:stCondLst>
                                  <p:childTnLst>
                                    <p:animClr clrSpc="rgb" dir="cw">
                                      <p:cBhvr>
                                        <p:cTn id="113" dur="2000" fill="hold"/>
                                        <p:tgtEl>
                                          <p:spTgt spid="39"/>
                                        </p:tgtEl>
                                        <p:attrNameLst>
                                          <p:attrName>fillcolor</p:attrName>
                                        </p:attrNameLst>
                                      </p:cBhvr>
                                      <p:to>
                                        <a:schemeClr val="accent2"/>
                                      </p:to>
                                    </p:animClr>
                                    <p:set>
                                      <p:cBhvr>
                                        <p:cTn id="114" dur="2000" fill="hold"/>
                                        <p:tgtEl>
                                          <p:spTgt spid="39"/>
                                        </p:tgtEl>
                                        <p:attrNameLst>
                                          <p:attrName>fill.type</p:attrName>
                                        </p:attrNameLst>
                                      </p:cBhvr>
                                      <p:to>
                                        <p:strVal val="solid"/>
                                      </p:to>
                                    </p:set>
                                    <p:set>
                                      <p:cBhvr>
                                        <p:cTn id="115" dur="2000" fill="hold"/>
                                        <p:tgtEl>
                                          <p:spTgt spid="39"/>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p:stCondLst>
                        <p:cond delay="0"/>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childTnLst>
                          </p:cTn>
                        </p:par>
                      </p:childTnLst>
                    </p:cTn>
                  </p:par>
                </p:childTnLst>
              </p:cTn>
              <p:nextCondLst>
                <p:cond evt="onClick" delay="0">
                  <p:tgtEl>
                    <p:spTgt spid="26"/>
                  </p:tgtEl>
                </p:cond>
              </p:nextCondLst>
            </p:seq>
            <p:seq concurrent="1" nextAc="seek">
              <p:cTn id="122" restart="whenNotActive" fill="hold" evtFilter="cancelBubble" nodeType="interactiveSeq">
                <p:stCondLst>
                  <p:cond evt="onClick" delay="0">
                    <p:tgtEl>
                      <p:spTgt spid="56"/>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childTnLst>
                    </p:cTn>
                  </p:par>
                </p:childTnLst>
              </p:cTn>
              <p:nextCondLst>
                <p:cond evt="onClick" delay="0">
                  <p:tgtEl>
                    <p:spTgt spid="56"/>
                  </p:tgtEl>
                </p:cond>
              </p:nextCondLst>
            </p:seq>
            <p:seq concurrent="1" nextAc="seek">
              <p:cTn id="128" restart="whenNotActive" fill="hold" evtFilter="cancelBubble" nodeType="interactiveSeq">
                <p:stCondLst>
                  <p:cond evt="onClick" delay="0">
                    <p:tgtEl>
                      <p:spTgt spid="59"/>
                    </p:tgtEl>
                  </p:cond>
                </p:stCondLst>
                <p:endSync evt="end" delay="0">
                  <p:rtn val="all"/>
                </p:endSync>
                <p:childTnLst>
                  <p:par>
                    <p:cTn id="129" fill="hold">
                      <p:stCondLst>
                        <p:cond delay="0"/>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500"/>
                                        <p:tgtEl>
                                          <p:spTgt spid="60"/>
                                        </p:tgtEl>
                                      </p:cBhvr>
                                    </p:animEffect>
                                  </p:childTnLst>
                                </p:cTn>
                              </p:par>
                            </p:childTnLst>
                          </p:cTn>
                        </p:par>
                      </p:childTnLst>
                    </p:cTn>
                  </p:par>
                </p:childTnLst>
              </p:cTn>
              <p:nextCondLst>
                <p:cond evt="onClick" delay="0">
                  <p:tgtEl>
                    <p:spTgt spid="59"/>
                  </p:tgtEl>
                </p:cond>
              </p:nextCondLst>
            </p:seq>
            <p:seq concurrent="1" nextAc="seek">
              <p:cTn id="134" restart="whenNotActive" fill="hold" evtFilter="cancelBubble" nodeType="interactiveSeq">
                <p:stCondLst>
                  <p:cond evt="onClick" delay="0">
                    <p:tgtEl>
                      <p:spTgt spid="62"/>
                    </p:tgtEl>
                  </p:cond>
                </p:stCondLst>
                <p:endSync evt="end" delay="0">
                  <p:rtn val="all"/>
                </p:endSync>
                <p:childTnLst>
                  <p:par>
                    <p:cTn id="135" fill="hold">
                      <p:stCondLst>
                        <p:cond delay="0"/>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fade">
                                      <p:cBhvr>
                                        <p:cTn id="139" dur="500"/>
                                        <p:tgtEl>
                                          <p:spTgt spid="63"/>
                                        </p:tgtEl>
                                      </p:cBhvr>
                                    </p:animEffect>
                                  </p:childTnLst>
                                </p:cTn>
                              </p:par>
                            </p:childTnLst>
                          </p:cTn>
                        </p:par>
                      </p:childTnLst>
                    </p:cTn>
                  </p:par>
                </p:childTnLst>
              </p:cTn>
              <p:nextCondLst>
                <p:cond evt="onClick" delay="0">
                  <p:tgtEl>
                    <p:spTgt spid="62"/>
                  </p:tgtEl>
                </p:cond>
              </p:nextCondLst>
            </p:seq>
            <p:seq concurrent="1" nextAc="seek">
              <p:cTn id="140" restart="whenNotActive" fill="hold" evtFilter="cancelBubble" nodeType="interactiveSeq">
                <p:stCondLst>
                  <p:cond evt="onClick" delay="0">
                    <p:tgtEl>
                      <p:spTgt spid="65"/>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500"/>
                                        <p:tgtEl>
                                          <p:spTgt spid="66"/>
                                        </p:tgtEl>
                                      </p:cBhvr>
                                    </p:animEffect>
                                  </p:childTnLst>
                                  <p:subTnLst>
                                    <p:audio>
                                      <p:cMediaNode>
                                        <p:cTn display="0" masterRel="sameClick">
                                          <p:stCondLst>
                                            <p:cond evt="begin" delay="0">
                                              <p:tn val="143"/>
                                            </p:cond>
                                          </p:stCondLst>
                                          <p:endCondLst>
                                            <p:cond evt="onStopAudio" delay="0">
                                              <p:tgtEl>
                                                <p:sldTgt/>
                                              </p:tgtEl>
                                            </p:cond>
                                          </p:endCondLst>
                                        </p:cTn>
                                        <p:tgtEl>
                                          <p:sndTgt r:embed="rId3" name="applause.wav"/>
                                        </p:tgtEl>
                                      </p:cMediaNode>
                                    </p:audio>
                                  </p:subTnLst>
                                </p:cTn>
                              </p:par>
                              <p:par>
                                <p:cTn id="146" presetID="10" presetClass="entr" presetSubtype="0" fill="hold" grpId="0" nodeType="with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fade">
                                      <p:cBhvr>
                                        <p:cTn id="148" dur="500"/>
                                        <p:tgtEl>
                                          <p:spTgt spid="67"/>
                                        </p:tgtEl>
                                      </p:cBhvr>
                                    </p:animEffect>
                                  </p:childTnLst>
                                </p:cTn>
                              </p:par>
                              <p:par>
                                <p:cTn id="149" presetID="1" presetClass="emph" presetSubtype="2" fill="hold" grpId="0" nodeType="withEffect">
                                  <p:stCondLst>
                                    <p:cond delay="0"/>
                                  </p:stCondLst>
                                  <p:childTnLst>
                                    <p:animClr clrSpc="rgb" dir="cw">
                                      <p:cBhvr>
                                        <p:cTn id="150" dur="2000" fill="hold"/>
                                        <p:tgtEl>
                                          <p:spTgt spid="61"/>
                                        </p:tgtEl>
                                        <p:attrNameLst>
                                          <p:attrName>fillcolor</p:attrName>
                                        </p:attrNameLst>
                                      </p:cBhvr>
                                      <p:to>
                                        <a:schemeClr val="accent2"/>
                                      </p:to>
                                    </p:animClr>
                                    <p:set>
                                      <p:cBhvr>
                                        <p:cTn id="151" dur="2000" fill="hold"/>
                                        <p:tgtEl>
                                          <p:spTgt spid="61"/>
                                        </p:tgtEl>
                                        <p:attrNameLst>
                                          <p:attrName>fill.type</p:attrName>
                                        </p:attrNameLst>
                                      </p:cBhvr>
                                      <p:to>
                                        <p:strVal val="solid"/>
                                      </p:to>
                                    </p:set>
                                    <p:set>
                                      <p:cBhvr>
                                        <p:cTn id="152" dur="2000" fill="hold"/>
                                        <p:tgtEl>
                                          <p:spTgt spid="61"/>
                                        </p:tgtEl>
                                        <p:attrNameLst>
                                          <p:attrName>fill.on</p:attrName>
                                        </p:attrNameLst>
                                      </p:cBhvr>
                                      <p:to>
                                        <p:strVal val="true"/>
                                      </p:to>
                                    </p:set>
                                  </p:childTnLst>
                                </p:cTn>
                              </p:par>
                            </p:childTnLst>
                          </p:cTn>
                        </p:par>
                      </p:childTnLst>
                    </p:cTn>
                  </p:par>
                </p:childTnLst>
              </p:cTn>
              <p:nextCondLst>
                <p:cond evt="onClick" delay="0">
                  <p:tgtEl>
                    <p:spTgt spid="65"/>
                  </p:tgtEl>
                </p:cond>
              </p:nextCondLst>
            </p:seq>
          </p:childTnLst>
        </p:cTn>
      </p:par>
    </p:tnLst>
    <p:bldLst>
      <p:bldP spid="39" grpId="0" animBg="1"/>
      <p:bldP spid="39" grpId="1" animBg="1"/>
      <p:bldP spid="65" grpId="0" animBg="1"/>
      <p:bldP spid="67"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3" grpId="0" animBg="1"/>
      <p:bldP spid="36" grpId="0" animBg="1"/>
      <p:bldP spid="37" grpId="0" animBg="1"/>
      <p:bldP spid="40" grpId="0" animBg="1"/>
      <p:bldP spid="29" grpId="0" animBg="1"/>
      <p:bldP spid="38" grpId="0" animBg="1"/>
      <p:bldP spid="43" grpId="0" animBg="1"/>
      <p:bldP spid="55" grpId="0" animBg="1"/>
      <p:bldP spid="56" grpId="0" animBg="1"/>
      <p:bldP spid="57" grpId="0" animBg="1"/>
      <p:bldP spid="58" grpId="0" animBg="1"/>
      <p:bldP spid="59" grpId="0" animBg="1"/>
      <p:bldP spid="60" grpId="0" animBg="1"/>
      <p:bldP spid="61" grpId="0" animBg="1"/>
      <p:bldP spid="61" grpId="1" animBg="1"/>
      <p:bldP spid="62" grpId="0" animBg="1"/>
      <p:bldP spid="63" grpId="0" animBg="1"/>
      <p:bldP spid="64"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62200" y="1752600"/>
            <a:ext cx="44958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buFont typeface="Wingdings" pitchFamily="2" charset="2"/>
              <a:buChar char="Ø"/>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সম্পৃক্ত দ্রবণ কী?</a:t>
            </a:r>
            <a:endParaRPr lang="en-US" sz="2400" dirty="0">
              <a:solidFill>
                <a:schemeClr val="tx1"/>
              </a:solidFill>
              <a:latin typeface="NikoshBAN" pitchFamily="2" charset="0"/>
              <a:cs typeface="NikoshBAN" pitchFamily="2" charset="0"/>
            </a:endParaRPr>
          </a:p>
        </p:txBody>
      </p:sp>
      <p:sp>
        <p:nvSpPr>
          <p:cNvPr id="23" name="Rectangle 22"/>
          <p:cNvSpPr/>
          <p:nvPr/>
        </p:nvSpPr>
        <p:spPr>
          <a:xfrm>
            <a:off x="2362200" y="2895600"/>
            <a:ext cx="4495800" cy="685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Ø"/>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অসম্পৃক্ত দ্রবণ কী?</a:t>
            </a:r>
            <a:endParaRPr lang="en-US" sz="2400" dirty="0">
              <a:solidFill>
                <a:schemeClr val="tx1"/>
              </a:solidFill>
              <a:latin typeface="NikoshBAN" pitchFamily="2" charset="0"/>
              <a:cs typeface="NikoshBAN" pitchFamily="2" charset="0"/>
            </a:endParaRPr>
          </a:p>
        </p:txBody>
      </p:sp>
      <p:sp>
        <p:nvSpPr>
          <p:cNvPr id="24" name="Rectangle 23"/>
          <p:cNvSpPr/>
          <p:nvPr/>
        </p:nvSpPr>
        <p:spPr>
          <a:xfrm>
            <a:off x="2362200" y="4038600"/>
            <a:ext cx="4495799" cy="685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buFont typeface="Wingdings" pitchFamily="2" charset="2"/>
              <a:buChar char="Ø"/>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তরল-কঠিন দ্রবণ কাকে বলে?</a:t>
            </a:r>
            <a:endParaRPr lang="en-US" sz="2400" dirty="0">
              <a:solidFill>
                <a:schemeClr val="tx1"/>
              </a:solidFill>
              <a:latin typeface="NikoshBAN" pitchFamily="2" charset="0"/>
              <a:cs typeface="NikoshBAN" pitchFamily="2" charset="0"/>
            </a:endParaRPr>
          </a:p>
        </p:txBody>
      </p:sp>
      <p:sp>
        <p:nvSpPr>
          <p:cNvPr id="25" name="Rectangle 24"/>
          <p:cNvSpPr/>
          <p:nvPr/>
        </p:nvSpPr>
        <p:spPr>
          <a:xfrm>
            <a:off x="2362200" y="5181600"/>
            <a:ext cx="4555067"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buFont typeface="Wingdings" pitchFamily="2" charset="2"/>
              <a:buChar char="Ø"/>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প্রাকৃতিক জলাশয়ের পানি কি ধরনের দ্রবণ?</a:t>
            </a:r>
            <a:endParaRPr lang="en-US" sz="2400" dirty="0">
              <a:solidFill>
                <a:schemeClr val="tx1"/>
              </a:solidFill>
              <a:latin typeface="NikoshBAN" pitchFamily="2" charset="0"/>
              <a:cs typeface="NikoshBAN" pitchFamily="2" charset="0"/>
            </a:endParaRPr>
          </a:p>
        </p:txBody>
      </p:sp>
      <p:sp>
        <p:nvSpPr>
          <p:cNvPr id="13" name="Rectangle 12"/>
          <p:cNvSpPr/>
          <p:nvPr/>
        </p:nvSpPr>
        <p:spPr>
          <a:xfrm>
            <a:off x="2971800" y="533400"/>
            <a:ext cx="3276600" cy="685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trips(downRigh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Righ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strips(downRigh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467" y="457200"/>
            <a:ext cx="3039533"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গুরুত্বপূর্ণ শব্দসমূহ</a:t>
            </a:r>
            <a:endParaRPr lang="en-US" sz="3200" dirty="0">
              <a:solidFill>
                <a:schemeClr val="tx1"/>
              </a:solidFill>
              <a:latin typeface="NikoshBAN" pitchFamily="2" charset="0"/>
              <a:cs typeface="NikoshBAN" pitchFamily="2" charset="0"/>
            </a:endParaRPr>
          </a:p>
        </p:txBody>
      </p:sp>
      <p:sp>
        <p:nvSpPr>
          <p:cNvPr id="4" name="Rectangle 3"/>
          <p:cNvSpPr/>
          <p:nvPr/>
        </p:nvSpPr>
        <p:spPr>
          <a:xfrm>
            <a:off x="5638800" y="3505200"/>
            <a:ext cx="2895600"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buFont typeface="Wingdings" pitchFamily="2" charset="2"/>
              <a:buChar char="Ø"/>
            </a:pPr>
            <a:r>
              <a:rPr lang="bn-BD" sz="3200" dirty="0" smtClean="0">
                <a:solidFill>
                  <a:schemeClr val="tx1"/>
                </a:solidFill>
                <a:latin typeface="NikoshBAN" pitchFamily="2" charset="0"/>
                <a:cs typeface="NikoshBAN" pitchFamily="2" charset="0"/>
              </a:rPr>
              <a:t> তরল-কঠিন দ্রবণ</a:t>
            </a:r>
            <a:endParaRPr lang="en-US" sz="3200" dirty="0"/>
          </a:p>
        </p:txBody>
      </p:sp>
      <p:sp>
        <p:nvSpPr>
          <p:cNvPr id="5" name="Rectangle 4"/>
          <p:cNvSpPr/>
          <p:nvPr/>
        </p:nvSpPr>
        <p:spPr>
          <a:xfrm>
            <a:off x="5562600" y="1981200"/>
            <a:ext cx="2895600"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Ø"/>
            </a:pPr>
            <a:r>
              <a:rPr lang="bn-BD" sz="3200" dirty="0" smtClean="0">
                <a:solidFill>
                  <a:schemeClr val="tx1"/>
                </a:solidFill>
                <a:latin typeface="NikoshBAN" pitchFamily="2" charset="0"/>
                <a:cs typeface="NikoshBAN" pitchFamily="2" charset="0"/>
              </a:rPr>
              <a:t> অসম্পৃক্ত দ্রবণ</a:t>
            </a:r>
            <a:endParaRPr lang="en-US" sz="3200" dirty="0"/>
          </a:p>
        </p:txBody>
      </p:sp>
      <p:sp>
        <p:nvSpPr>
          <p:cNvPr id="6" name="Rectangle 5"/>
          <p:cNvSpPr/>
          <p:nvPr/>
        </p:nvSpPr>
        <p:spPr>
          <a:xfrm>
            <a:off x="1828800" y="3505200"/>
            <a:ext cx="2971800"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দ্রবণীয়তা</a:t>
            </a:r>
            <a:endParaRPr lang="en-US" sz="3200" dirty="0"/>
          </a:p>
        </p:txBody>
      </p:sp>
      <p:sp>
        <p:nvSpPr>
          <p:cNvPr id="7" name="Rectangle 6"/>
          <p:cNvSpPr/>
          <p:nvPr/>
        </p:nvSpPr>
        <p:spPr>
          <a:xfrm>
            <a:off x="1828800" y="2057400"/>
            <a:ext cx="2971800"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সম্পৃক্ত দ্রবণ</a:t>
            </a:r>
            <a:endParaRPr lang="en-US" sz="3200" dirty="0"/>
          </a:p>
        </p:txBody>
      </p:sp>
      <p:sp>
        <p:nvSpPr>
          <p:cNvPr id="8" name="Rectangle 7"/>
          <p:cNvSpPr/>
          <p:nvPr/>
        </p:nvSpPr>
        <p:spPr>
          <a:xfrm>
            <a:off x="1828800" y="5029200"/>
            <a:ext cx="3031067" cy="762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Ø"/>
            </a:pPr>
            <a:r>
              <a:rPr lang="bn-BD" sz="3200" dirty="0" smtClean="0">
                <a:solidFill>
                  <a:schemeClr val="tx1"/>
                </a:solidFill>
                <a:latin typeface="NikoshBAN" pitchFamily="2" charset="0"/>
                <a:cs typeface="NikoshBAN" pitchFamily="2" charset="0"/>
              </a:rPr>
              <a:t> তরল-তরল দ্রবণ</a:t>
            </a:r>
            <a:endParaRPr lang="en-US" sz="3200" dirty="0"/>
          </a:p>
        </p:txBody>
      </p:sp>
      <p:sp>
        <p:nvSpPr>
          <p:cNvPr id="9" name="Rectangle 8"/>
          <p:cNvSpPr/>
          <p:nvPr/>
        </p:nvSpPr>
        <p:spPr>
          <a:xfrm>
            <a:off x="5638800" y="5029200"/>
            <a:ext cx="2895600" cy="762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Font typeface="Wingdings" pitchFamily="2" charset="2"/>
              <a:buChar char="Ø"/>
            </a:pPr>
            <a:r>
              <a:rPr lang="bn-BD" sz="3200" dirty="0" smtClean="0">
                <a:solidFill>
                  <a:schemeClr val="tx1"/>
                </a:solidFill>
                <a:latin typeface="NikoshBAN" pitchFamily="2" charset="0"/>
                <a:cs typeface="NikoshBAN" pitchFamily="2" charset="0"/>
              </a:rPr>
              <a:t> তরল-গ্যাস দ্রবণ</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500"/>
                                        <p:tgtEl>
                                          <p:spTgt spid="7"/>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Right)">
                                      <p:cBhvr>
                                        <p:cTn id="29" dur="500"/>
                                        <p:tgtEl>
                                          <p:spTgt spid="8"/>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8600" y="381000"/>
            <a:ext cx="8610600" cy="5638800"/>
            <a:chOff x="1981200" y="381000"/>
            <a:chExt cx="4724400" cy="4319080"/>
          </a:xfrm>
        </p:grpSpPr>
        <p:sp>
          <p:nvSpPr>
            <p:cNvPr id="10" name="Rectangle 9"/>
            <p:cNvSpPr/>
            <p:nvPr/>
          </p:nvSpPr>
          <p:spPr>
            <a:xfrm>
              <a:off x="2441097" y="1524000"/>
              <a:ext cx="3888224" cy="3176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spcBef>
                  <a:spcPct val="0"/>
                </a:spcBef>
                <a:defRPr/>
              </a:pPr>
              <a:endParaRPr lang="en-US" sz="3200" b="1" dirty="0">
                <a:solidFill>
                  <a:schemeClr val="tx1"/>
                </a:solidFill>
                <a:latin typeface="NikoshBAN" pitchFamily="2" charset="0"/>
                <a:cs typeface="NikoshBAN" pitchFamily="2" charset="0"/>
              </a:endParaRPr>
            </a:p>
          </p:txBody>
        </p:sp>
        <p:sp>
          <p:nvSpPr>
            <p:cNvPr id="11" name="Isosceles Triangle 10"/>
            <p:cNvSpPr/>
            <p:nvPr/>
          </p:nvSpPr>
          <p:spPr>
            <a:xfrm>
              <a:off x="1981200" y="381000"/>
              <a:ext cx="4724400" cy="1066800"/>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lvl="0" algn="ctr">
                <a:spcBef>
                  <a:spcPct val="0"/>
                </a:spcBef>
                <a:defRPr/>
              </a:pPr>
              <a:r>
                <a:rPr lang="bn-BD" sz="3200" b="1" dirty="0" smtClean="0">
                  <a:solidFill>
                    <a:schemeClr val="tx1"/>
                  </a:solidFill>
                  <a:latin typeface="NikoshBAN" pitchFamily="2" charset="0"/>
                  <a:cs typeface="NikoshBAN" pitchFamily="2" charset="0"/>
                </a:rPr>
                <a:t>বাড়ির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কাজ</a:t>
              </a:r>
              <a:endParaRPr lang="en-US" sz="3200" b="1" dirty="0">
                <a:solidFill>
                  <a:schemeClr val="tx1"/>
                </a:solidFill>
                <a:latin typeface="NikoshBAN" pitchFamily="2" charset="0"/>
                <a:cs typeface="NikoshBAN" pitchFamily="2" charset="0"/>
              </a:endParaRPr>
            </a:p>
          </p:txBody>
        </p:sp>
      </p:grpSp>
      <p:sp>
        <p:nvSpPr>
          <p:cNvPr id="13" name="Rectangle 12"/>
          <p:cNvSpPr/>
          <p:nvPr/>
        </p:nvSpPr>
        <p:spPr>
          <a:xfrm>
            <a:off x="1371600" y="2286000"/>
            <a:ext cx="64770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400" dirty="0" smtClean="0">
              <a:solidFill>
                <a:schemeClr val="tx1"/>
              </a:solidFill>
              <a:latin typeface="NikoshBAN" pitchFamily="2" charset="0"/>
              <a:cs typeface="NikoshBAN" pitchFamily="2" charset="0"/>
            </a:endParaRPr>
          </a:p>
          <a:p>
            <a:pPr algn="ctr"/>
            <a:r>
              <a:rPr lang="bn-BD" sz="2400" dirty="0" smtClean="0">
                <a:solidFill>
                  <a:schemeClr val="tx1"/>
                </a:solidFill>
                <a:latin typeface="NikoshBAN" pitchFamily="2" charset="0"/>
                <a:cs typeface="NikoshBAN" pitchFamily="2" charset="0"/>
              </a:rPr>
              <a:t>একটি পাত্রে কিছু পানি নিয়ে অল্প অল্প করে লবণ যোগ করতে থাক যতক্ষণ লবণ দ্রবীভূত না হয়। এবার পাত্রের তলায়  তাপ দিয়ে নাড়তে থাক এবং অদ্রবীভূত লবণ পর্যবেক্ষণ করে নিচের ছকটি পূরণ কর</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এবং ফলাফল ব্যাখ্যা কর।</a:t>
            </a:r>
            <a:endParaRPr lang="en-US" sz="2400" dirty="0" smtClean="0">
              <a:solidFill>
                <a:schemeClr val="tx1"/>
              </a:solidFill>
              <a:latin typeface="NikoshBAN" pitchFamily="2" charset="0"/>
              <a:cs typeface="NikoshBAN" pitchFamily="2" charset="0"/>
            </a:endParaRPr>
          </a:p>
          <a:p>
            <a:pPr algn="ctr"/>
            <a:endParaRPr lang="en-US" sz="2400" dirty="0">
              <a:solidFill>
                <a:schemeClr val="tx1"/>
              </a:solidFill>
              <a:latin typeface="NikoshBAN" pitchFamily="2" charset="0"/>
              <a:cs typeface="NikoshBAN" pitchFamily="2" charset="0"/>
            </a:endParaRPr>
          </a:p>
        </p:txBody>
      </p:sp>
      <p:graphicFrame>
        <p:nvGraphicFramePr>
          <p:cNvPr id="14" name="Table 13"/>
          <p:cNvGraphicFramePr>
            <a:graphicFrameLocks noGrp="1"/>
          </p:cNvGraphicFramePr>
          <p:nvPr/>
        </p:nvGraphicFramePr>
        <p:xfrm>
          <a:off x="1142999" y="4419600"/>
          <a:ext cx="6781801" cy="1037166"/>
        </p:xfrm>
        <a:graphic>
          <a:graphicData uri="http://schemas.openxmlformats.org/drawingml/2006/table">
            <a:tbl>
              <a:tblPr firstRow="1" bandRow="1">
                <a:tableStyleId>{5C22544A-7EE6-4342-B048-85BDC9FD1C3A}</a:tableStyleId>
              </a:tblPr>
              <a:tblGrid>
                <a:gridCol w="1371601"/>
                <a:gridCol w="1295400"/>
                <a:gridCol w="1905000"/>
                <a:gridCol w="2209800"/>
              </a:tblGrid>
              <a:tr h="557283">
                <a:tc>
                  <a:txBody>
                    <a:bodyPr/>
                    <a:lstStyle/>
                    <a:p>
                      <a:pPr algn="ctr"/>
                      <a:r>
                        <a:rPr lang="bn-BD" sz="2400" dirty="0" smtClean="0">
                          <a:solidFill>
                            <a:schemeClr val="tx1"/>
                          </a:solidFill>
                          <a:latin typeface="NikoshBAN" pitchFamily="2" charset="0"/>
                          <a:cs typeface="NikoshBAN" pitchFamily="2" charset="0"/>
                        </a:rPr>
                        <a:t>পানি</a:t>
                      </a:r>
                      <a:endParaRPr lang="en-US" sz="24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c>
                  <a:txBody>
                    <a:bodyPr/>
                    <a:lstStyle/>
                    <a:p>
                      <a:pPr algn="ctr"/>
                      <a:r>
                        <a:rPr lang="bn-BD" sz="2400" dirty="0" smtClean="0">
                          <a:solidFill>
                            <a:schemeClr val="tx1"/>
                          </a:solidFill>
                          <a:latin typeface="NikoshBAN" pitchFamily="2" charset="0"/>
                          <a:cs typeface="NikoshBAN" pitchFamily="2" charset="0"/>
                        </a:rPr>
                        <a:t>চিনি</a:t>
                      </a:r>
                      <a:endParaRPr lang="en-US" sz="24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c>
                  <a:txBody>
                    <a:bodyPr/>
                    <a:lstStyle/>
                    <a:p>
                      <a:pPr algn="ctr"/>
                      <a:r>
                        <a:rPr lang="bn-BD" sz="2400" dirty="0" smtClean="0">
                          <a:solidFill>
                            <a:schemeClr val="tx1"/>
                          </a:solidFill>
                          <a:latin typeface="NikoshBAN" pitchFamily="2" charset="0"/>
                          <a:cs typeface="NikoshBAN" pitchFamily="2" charset="0"/>
                        </a:rPr>
                        <a:t>তাপ দেয়ার</a:t>
                      </a:r>
                      <a:r>
                        <a:rPr lang="bn-BD" sz="2400" baseline="0" dirty="0" smtClean="0">
                          <a:solidFill>
                            <a:schemeClr val="tx1"/>
                          </a:solidFill>
                          <a:latin typeface="NikoshBAN" pitchFamily="2" charset="0"/>
                          <a:cs typeface="NikoshBAN" pitchFamily="2" charset="0"/>
                        </a:rPr>
                        <a:t> পূর্বে</a:t>
                      </a:r>
                      <a:endParaRPr lang="en-US" sz="24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c>
                  <a:txBody>
                    <a:bodyPr/>
                    <a:lstStyle/>
                    <a:p>
                      <a:pPr algn="ctr"/>
                      <a:r>
                        <a:rPr lang="bn-BD" sz="2400" dirty="0" smtClean="0">
                          <a:solidFill>
                            <a:schemeClr val="tx1"/>
                          </a:solidFill>
                          <a:latin typeface="NikoshBAN" pitchFamily="2" charset="0"/>
                          <a:cs typeface="NikoshBAN" pitchFamily="2" charset="0"/>
                        </a:rPr>
                        <a:t>তাপ</a:t>
                      </a:r>
                      <a:r>
                        <a:rPr lang="bn-BD" sz="2400" baseline="0" dirty="0" smtClean="0">
                          <a:solidFill>
                            <a:schemeClr val="tx1"/>
                          </a:solidFill>
                          <a:latin typeface="NikoshBAN" pitchFamily="2" charset="0"/>
                          <a:cs typeface="NikoshBAN" pitchFamily="2" charset="0"/>
                        </a:rPr>
                        <a:t> দেয়ার পরে</a:t>
                      </a:r>
                      <a:endParaRPr lang="en-US" sz="24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r>
              <a:tr h="479883">
                <a:tc>
                  <a:txBody>
                    <a:bodyPr/>
                    <a:lstStyle/>
                    <a:p>
                      <a:pPr algn="ctr"/>
                      <a:endParaRPr lang="en-US" sz="24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roserose.gif"/>
          <p:cNvPicPr>
            <a:picLocks noChangeAspect="1"/>
          </p:cNvPicPr>
          <p:nvPr/>
        </p:nvPicPr>
        <p:blipFill>
          <a:blip r:embed="rId2"/>
          <a:stretch>
            <a:fillRect/>
          </a:stretch>
        </p:blipFill>
        <p:spPr>
          <a:xfrm>
            <a:off x="1253067" y="1066800"/>
            <a:ext cx="7450667" cy="5257800"/>
          </a:xfrm>
          <a:prstGeom prst="rect">
            <a:avLst/>
          </a:prstGeom>
        </p:spPr>
      </p:pic>
      <p:sp>
        <p:nvSpPr>
          <p:cNvPr id="22" name="Rectangle 21"/>
          <p:cNvSpPr/>
          <p:nvPr/>
        </p:nvSpPr>
        <p:spPr>
          <a:xfrm>
            <a:off x="2404534" y="381000"/>
            <a:ext cx="514773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সবাই ভাল থেকো</a:t>
            </a:r>
            <a:endParaRPr lang="en-US" sz="4800" dirty="0">
              <a:solidFill>
                <a:schemeClr val="tx1"/>
              </a:solidFill>
              <a:latin typeface="NikoshBAN" pitchFamily="2" charset="0"/>
              <a:cs typeface="NikoshBAN" pitchFamily="2" charset="0"/>
            </a:endParaRPr>
          </a:p>
        </p:txBody>
      </p:sp>
      <p:sp>
        <p:nvSpPr>
          <p:cNvPr id="21" name="Rectangle 20"/>
          <p:cNvSpPr/>
          <p:nvPr/>
        </p:nvSpPr>
        <p:spPr>
          <a:xfrm>
            <a:off x="5113867" y="3657600"/>
            <a:ext cx="3048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 ধন্যবাদ</a:t>
            </a:r>
            <a:endParaRPr lang="en-US" sz="48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icture1.jpg"/>
          <p:cNvPicPr>
            <a:picLocks noChangeAspect="1"/>
          </p:cNvPicPr>
          <p:nvPr/>
        </p:nvPicPr>
        <p:blipFill>
          <a:blip r:embed="rId3"/>
          <a:srcRect l="3883" t="5634" r="2913" b="4225"/>
          <a:stretch>
            <a:fillRect/>
          </a:stretch>
        </p:blipFill>
        <p:spPr>
          <a:xfrm>
            <a:off x="0" y="0"/>
            <a:ext cx="9144000" cy="6858000"/>
          </a:xfrm>
          <a:prstGeom prst="rect">
            <a:avLst/>
          </a:prstGeom>
          <a:ln>
            <a:noFill/>
          </a:ln>
          <a:effectLst/>
        </p:spPr>
      </p:pic>
      <p:sp>
        <p:nvSpPr>
          <p:cNvPr id="24" name="Rectangle 23"/>
          <p:cNvSpPr/>
          <p:nvPr/>
        </p:nvSpPr>
        <p:spPr>
          <a:xfrm>
            <a:off x="609600" y="2362200"/>
            <a:ext cx="7848600" cy="685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800" dirty="0" smtClean="0">
                <a:solidFill>
                  <a:schemeClr val="tx1"/>
                </a:solidFill>
                <a:latin typeface="NikoshBAN" pitchFamily="2" charset="0"/>
                <a:cs typeface="NikoshBAN" pitchFamily="2" charset="0"/>
              </a:rPr>
              <a:t>আজকের ক্লাসে </a:t>
            </a:r>
            <a:r>
              <a:rPr lang="en-US" sz="4800" dirty="0" err="1" smtClean="0">
                <a:solidFill>
                  <a:schemeClr val="tx1"/>
                </a:solidFill>
                <a:latin typeface="NikoshBAN" pitchFamily="2" charset="0"/>
                <a:cs typeface="NikoshBAN" pitchFamily="2" charset="0"/>
              </a:rPr>
              <a:t>সবাইকে</a:t>
            </a:r>
            <a:r>
              <a:rPr lang="bn-BD" sz="4800" dirty="0" smtClean="0">
                <a:solidFill>
                  <a:schemeClr val="tx1"/>
                </a:solidFill>
                <a:latin typeface="NikoshBAN" pitchFamily="2" charset="0"/>
                <a:cs typeface="NikoshBAN" pitchFamily="2" charset="0"/>
              </a:rPr>
              <a:t> স্বাগতম</a:t>
            </a:r>
            <a:endParaRPr lang="en-US" sz="48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2"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Righ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22217407"/>
              </p:ext>
            </p:extLst>
          </p:nvPr>
        </p:nvGraphicFramePr>
        <p:xfrm>
          <a:off x="76200" y="76200"/>
          <a:ext cx="9067800" cy="6629400"/>
        </p:xfrm>
        <a:graphic>
          <a:graphicData uri="http://schemas.openxmlformats.org/presentationml/2006/ole">
            <mc:AlternateContent xmlns:mc="http://schemas.openxmlformats.org/markup-compatibility/2006">
              <mc:Choice xmlns:v="urn:schemas-microsoft-com:vml" Requires="v">
                <p:oleObj spid="_x0000_s9234" name="Presentation" r:id="rId4" imgW="3621179" imgH="2714242" progId="PowerPoint.Show.12">
                  <p:embed/>
                </p:oleObj>
              </mc:Choice>
              <mc:Fallback>
                <p:oleObj name="Presentation" r:id="rId4" imgW="3621179" imgH="2714242" progId="PowerPoint.Show.12">
                  <p:embed/>
                  <p:pic>
                    <p:nvPicPr>
                      <p:cNvPr id="0" name=""/>
                      <p:cNvPicPr/>
                      <p:nvPr/>
                    </p:nvPicPr>
                    <p:blipFill>
                      <a:blip r:embed="rId5"/>
                      <a:stretch>
                        <a:fillRect/>
                      </a:stretch>
                    </p:blipFill>
                    <p:spPr>
                      <a:xfrm>
                        <a:off x="76200" y="76200"/>
                        <a:ext cx="9067800" cy="6629400"/>
                      </a:xfrm>
                      <a:prstGeom prst="rect">
                        <a:avLst/>
                      </a:prstGeom>
                    </p:spPr>
                  </p:pic>
                </p:oleObj>
              </mc:Fallback>
            </mc:AlternateContent>
          </a:graphicData>
        </a:graphic>
      </p:graphicFrame>
    </p:spTree>
    <p:extLst>
      <p:ext uri="{BB962C8B-B14F-4D97-AF65-F5344CB8AC3E}">
        <p14:creationId xmlns:p14="http://schemas.microsoft.com/office/powerpoint/2010/main" val="38864266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3149600" y="762000"/>
            <a:ext cx="2641600" cy="990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pic>
        <p:nvPicPr>
          <p:cNvPr id="17" name="Picture 16" descr="01 (2).jpg"/>
          <p:cNvPicPr>
            <a:picLocks noChangeAspect="1"/>
          </p:cNvPicPr>
          <p:nvPr/>
        </p:nvPicPr>
        <p:blipFill>
          <a:blip r:embed="rId3" cstate="print"/>
          <a:stretch>
            <a:fillRect/>
          </a:stretch>
        </p:blipFill>
        <p:spPr>
          <a:xfrm>
            <a:off x="575733" y="762000"/>
            <a:ext cx="1625600" cy="1981200"/>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575734" y="3276600"/>
            <a:ext cx="3767666" cy="2971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3200" dirty="0" smtClean="0">
              <a:solidFill>
                <a:schemeClr val="tx1"/>
              </a:solidFill>
              <a:latin typeface="NikoshBAN" pitchFamily="2" charset="0"/>
              <a:cs typeface="NikoshBAN" pitchFamily="2" charset="0"/>
            </a:endParaRPr>
          </a:p>
          <a:p>
            <a:pPr algn="ctr"/>
            <a:r>
              <a:rPr lang="bn-BD" sz="3200" dirty="0" smtClean="0">
                <a:solidFill>
                  <a:schemeClr val="tx1"/>
                </a:solidFill>
                <a:latin typeface="NikoshBAN" pitchFamily="2" charset="0"/>
                <a:cs typeface="NikoshBAN" pitchFamily="2" charset="0"/>
              </a:rPr>
              <a:t>শিক্ষক পরিচিতি</a:t>
            </a:r>
            <a:endParaRPr lang="en-US" sz="3200" dirty="0" smtClean="0">
              <a:solidFill>
                <a:schemeClr val="tx1"/>
              </a:solidFill>
              <a:latin typeface="NikoshBAN" pitchFamily="2" charset="0"/>
              <a:cs typeface="NikoshBAN" pitchFamily="2" charset="0"/>
            </a:endParaRPr>
          </a:p>
          <a:p>
            <a:pPr algn="ctr"/>
            <a:r>
              <a:rPr lang="en-US" sz="2800" dirty="0" err="1" smtClean="0">
                <a:solidFill>
                  <a:schemeClr val="tx1"/>
                </a:solidFill>
                <a:latin typeface="NikoshBAN" pitchFamily="2" charset="0"/>
                <a:cs typeface="NikoshBAN" pitchFamily="2" charset="0"/>
              </a:rPr>
              <a:t>মো</a:t>
            </a:r>
            <a:r>
              <a:rPr lang="bn-IN" sz="2800" dirty="0" smtClean="0">
                <a:solidFill>
                  <a:schemeClr val="tx1"/>
                </a:solidFill>
                <a:latin typeface="NikoshBAN" pitchFamily="2" charset="0"/>
                <a:cs typeface="NikoshBAN" pitchFamily="2" charset="0"/>
              </a:rPr>
              <a:t>:</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মোজাফফর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হোসেন</a:t>
            </a:r>
            <a:endParaRPr lang="bn-BD" sz="2800" dirty="0" smtClean="0">
              <a:solidFill>
                <a:schemeClr val="tx1"/>
              </a:solidFill>
              <a:latin typeface="NikoshBAN" pitchFamily="2" charset="0"/>
              <a:cs typeface="NikoshBAN" pitchFamily="2" charset="0"/>
            </a:endParaRPr>
          </a:p>
          <a:p>
            <a:pPr algn="ctr"/>
            <a:r>
              <a:rPr lang="bn-BD"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সহকারী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অধ্যাপক</a:t>
            </a:r>
            <a:endParaRPr lang="bn-BD"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উথরাইল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সিদ্দিকীয়া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মাদ্রাসা</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সদর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দিনাজপুর</a:t>
            </a:r>
            <a:r>
              <a:rPr lang="en-US" sz="2400" dirty="0" smtClean="0">
                <a:solidFill>
                  <a:schemeClr val="tx1"/>
                </a:solidFill>
                <a:latin typeface="NikoshBAN" pitchFamily="2" charset="0"/>
                <a:cs typeface="NikoshBAN" pitchFamily="2" charset="0"/>
              </a:rPr>
              <a:t>।</a:t>
            </a:r>
            <a:endParaRPr lang="bn-BD" sz="2400" dirty="0" smtClean="0">
              <a:solidFill>
                <a:schemeClr val="tx1"/>
              </a:solidFill>
              <a:latin typeface="NikoshBAN" pitchFamily="2" charset="0"/>
              <a:cs typeface="NikoshBAN" pitchFamily="2" charset="0"/>
            </a:endParaRPr>
          </a:p>
          <a:p>
            <a:pPr algn="ctr"/>
            <a:r>
              <a:rPr lang="en-US" sz="2000" dirty="0" smtClean="0">
                <a:solidFill>
                  <a:schemeClr val="tx1"/>
                </a:solidFill>
                <a:latin typeface="NikoshBAN" pitchFamily="2" charset="0"/>
                <a:cs typeface="NikoshBAN" pitchFamily="2" charset="0"/>
              </a:rPr>
              <a:t>mozafforict</a:t>
            </a:r>
            <a:r>
              <a:rPr lang="en-US" sz="2000" dirty="0" smtClean="0">
                <a:solidFill>
                  <a:schemeClr val="tx1"/>
                </a:solidFill>
                <a:latin typeface="Times New Roman" pitchFamily="18" charset="0"/>
                <a:cs typeface="Times New Roman" pitchFamily="18" charset="0"/>
              </a:rPr>
              <a:t>42@gmail.com</a:t>
            </a:r>
          </a:p>
          <a:p>
            <a:pPr algn="ctr"/>
            <a:r>
              <a:rPr lang="en-US" sz="2000" dirty="0" smtClean="0">
                <a:solidFill>
                  <a:schemeClr val="tx1"/>
                </a:solidFill>
                <a:latin typeface="Times New Roman" pitchFamily="18" charset="0"/>
                <a:cs typeface="Times New Roman" pitchFamily="18" charset="0"/>
              </a:rPr>
              <a:t>Mob.-01718936920</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800600" y="3276600"/>
            <a:ext cx="3767667" cy="2895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পাঠ পরিচিতি</a:t>
            </a:r>
          </a:p>
          <a:p>
            <a:pPr algn="ctr"/>
            <a:r>
              <a:rPr lang="bn-BD" sz="2800" dirty="0" smtClean="0">
                <a:solidFill>
                  <a:schemeClr val="tx1"/>
                </a:solidFill>
                <a:latin typeface="NikoshBAN" pitchFamily="2" charset="0"/>
                <a:cs typeface="NikoshBAN" pitchFamily="2" charset="0"/>
              </a:rPr>
              <a:t>শ্রেণি</a:t>
            </a:r>
            <a:r>
              <a:rPr lang="bn-IN" sz="2800" dirty="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ষষ্ঠ</a:t>
            </a:r>
          </a:p>
          <a:p>
            <a:pPr algn="ctr"/>
            <a:r>
              <a:rPr lang="bn-BD" sz="2800" dirty="0" smtClean="0">
                <a:solidFill>
                  <a:schemeClr val="tx1"/>
                </a:solidFill>
                <a:latin typeface="NikoshBAN" pitchFamily="2" charset="0"/>
                <a:cs typeface="NikoshBAN" pitchFamily="2" charset="0"/>
              </a:rPr>
              <a:t>বিষয়</a:t>
            </a:r>
            <a:r>
              <a:rPr lang="bn-IN"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বিজ্ঞান</a:t>
            </a:r>
          </a:p>
          <a:p>
            <a:pPr algn="ctr"/>
            <a:r>
              <a:rPr lang="bn-BD" sz="2800" dirty="0" smtClean="0">
                <a:solidFill>
                  <a:schemeClr val="tx1"/>
                </a:solidFill>
                <a:latin typeface="NikoshBAN" pitchFamily="2" charset="0"/>
                <a:cs typeface="NikoshBAN" pitchFamily="2" charset="0"/>
              </a:rPr>
              <a:t>অধ্যায়</a:t>
            </a:r>
            <a:r>
              <a:rPr lang="bn-IN"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অষ্টম</a:t>
            </a:r>
          </a:p>
          <a:p>
            <a:pPr algn="ctr"/>
            <a:r>
              <a:rPr lang="bn-BD" sz="2800" dirty="0" smtClean="0">
                <a:solidFill>
                  <a:schemeClr val="tx1"/>
                </a:solidFill>
                <a:latin typeface="NikoshBAN" pitchFamily="2" charset="0"/>
                <a:cs typeface="NikoshBAN" pitchFamily="2" charset="0"/>
              </a:rPr>
              <a:t>পাঠ</a:t>
            </a:r>
            <a:r>
              <a:rPr lang="bn-IN"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৫-৭</a:t>
            </a:r>
          </a:p>
          <a:p>
            <a:pPr algn="ctr"/>
            <a:endParaRPr lang="bn-BD" sz="2800" dirty="0" smtClean="0">
              <a:solidFill>
                <a:schemeClr val="tx1"/>
              </a:solidFill>
              <a:latin typeface="NikoshBAN" pitchFamily="2" charset="0"/>
              <a:cs typeface="NikoshBAN" pitchFamily="2" charset="0"/>
            </a:endParaRPr>
          </a:p>
        </p:txBody>
      </p:sp>
      <p:pic>
        <p:nvPicPr>
          <p:cNvPr id="20" name="Picture 19" descr="6.jpg"/>
          <p:cNvPicPr>
            <a:picLocks noChangeAspect="1"/>
          </p:cNvPicPr>
          <p:nvPr/>
        </p:nvPicPr>
        <p:blipFill>
          <a:blip r:embed="rId4" cstate="print"/>
          <a:srcRect l="3030" t="2703" r="3030"/>
          <a:stretch>
            <a:fillRect/>
          </a:stretch>
        </p:blipFill>
        <p:spPr>
          <a:xfrm>
            <a:off x="6604000" y="533401"/>
            <a:ext cx="1964267"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12.jpg"/>
          <p:cNvPicPr>
            <a:picLocks noChangeAspect="1"/>
          </p:cNvPicPr>
          <p:nvPr/>
        </p:nvPicPr>
        <p:blipFill>
          <a:blip r:embed="rId3"/>
          <a:srcRect l="15272" r="50655" b="16071"/>
          <a:stretch>
            <a:fillRect/>
          </a:stretch>
        </p:blipFill>
        <p:spPr>
          <a:xfrm>
            <a:off x="1143000" y="2895600"/>
            <a:ext cx="2497667" cy="3048000"/>
          </a:xfrm>
          <a:prstGeom prst="rect">
            <a:avLst/>
          </a:prstGeom>
          <a:ln w="38100">
            <a:solidFill>
              <a:schemeClr val="tx1"/>
            </a:solidFill>
          </a:ln>
          <a:effectLst>
            <a:glow rad="101600">
              <a:schemeClr val="accent2">
                <a:satMod val="175000"/>
                <a:alpha val="40000"/>
              </a:schemeClr>
            </a:glow>
          </a:effectLst>
        </p:spPr>
      </p:pic>
      <p:grpSp>
        <p:nvGrpSpPr>
          <p:cNvPr id="14" name="Group 13"/>
          <p:cNvGrpSpPr/>
          <p:nvPr/>
        </p:nvGrpSpPr>
        <p:grpSpPr>
          <a:xfrm>
            <a:off x="5410200" y="381000"/>
            <a:ext cx="2455333" cy="2819400"/>
            <a:chOff x="952500" y="3505200"/>
            <a:chExt cx="3048000" cy="2819400"/>
          </a:xfrm>
        </p:grpSpPr>
        <p:pic>
          <p:nvPicPr>
            <p:cNvPr id="5" name="Picture 4" descr="images12.jpg"/>
            <p:cNvPicPr>
              <a:picLocks noChangeAspect="1"/>
            </p:cNvPicPr>
            <p:nvPr/>
          </p:nvPicPr>
          <p:blipFill>
            <a:blip r:embed="rId3"/>
            <a:srcRect l="46353" t="5357" r="14258"/>
            <a:stretch>
              <a:fillRect/>
            </a:stretch>
          </p:blipFill>
          <p:spPr>
            <a:xfrm>
              <a:off x="952500" y="3505200"/>
              <a:ext cx="3048000" cy="2819400"/>
            </a:xfrm>
            <a:prstGeom prst="rect">
              <a:avLst/>
            </a:prstGeom>
            <a:ln w="38100">
              <a:solidFill>
                <a:schemeClr val="tx1"/>
              </a:solidFill>
            </a:ln>
            <a:effectLst>
              <a:glow rad="139700">
                <a:schemeClr val="accent5">
                  <a:satMod val="175000"/>
                  <a:alpha val="40000"/>
                </a:schemeClr>
              </a:glow>
            </a:effectLst>
          </p:spPr>
        </p:pic>
        <p:sp>
          <p:nvSpPr>
            <p:cNvPr id="13" name="Rectangle 12"/>
            <p:cNvSpPr/>
            <p:nvPr/>
          </p:nvSpPr>
          <p:spPr>
            <a:xfrm>
              <a:off x="1485900" y="56388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অগলিত চিনি</a:t>
              </a:r>
              <a:endParaRPr lang="en-US" dirty="0">
                <a:solidFill>
                  <a:schemeClr val="tx1"/>
                </a:solidFill>
                <a:latin typeface="NikoshBAN" pitchFamily="2" charset="0"/>
                <a:cs typeface="NikoshBAN" pitchFamily="2" charset="0"/>
              </a:endParaRPr>
            </a:p>
          </p:txBody>
        </p:sp>
      </p:grpSp>
      <p:grpSp>
        <p:nvGrpSpPr>
          <p:cNvPr id="26" name="Group 25"/>
          <p:cNvGrpSpPr/>
          <p:nvPr/>
        </p:nvGrpSpPr>
        <p:grpSpPr>
          <a:xfrm>
            <a:off x="3733800" y="4191000"/>
            <a:ext cx="4953000" cy="762000"/>
            <a:chOff x="4034368" y="1676400"/>
            <a:chExt cx="4106964" cy="762000"/>
          </a:xfrm>
        </p:grpSpPr>
        <p:cxnSp>
          <p:nvCxnSpPr>
            <p:cNvPr id="8" name="Straight Arrow Connector 7"/>
            <p:cNvCxnSpPr/>
            <p:nvPr/>
          </p:nvCxnSpPr>
          <p:spPr>
            <a:xfrm rot="10800000">
              <a:off x="4034368" y="2057400"/>
              <a:ext cx="846667"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66209" y="1676400"/>
              <a:ext cx="3475123" cy="762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solidFill>
                    <a:schemeClr val="tx1"/>
                  </a:solidFill>
                  <a:latin typeface="NikoshBAN" pitchFamily="2" charset="0"/>
                  <a:cs typeface="NikoshBAN" pitchFamily="2" charset="0"/>
                </a:rPr>
                <a:t>চিনির শরব</a:t>
              </a:r>
              <a:r>
                <a:rPr lang="en-US" sz="2800" dirty="0" smtClean="0">
                  <a:solidFill>
                    <a:schemeClr val="tx1"/>
                  </a:solidFill>
                  <a:latin typeface="NikoshBAN" pitchFamily="2" charset="0"/>
                  <a:cs typeface="NikoshBAN" pitchFamily="2" charset="0"/>
                </a:rPr>
                <a:t>তে </a:t>
              </a:r>
              <a:r>
                <a:rPr lang="bn-BD" sz="2800" dirty="0" smtClean="0">
                  <a:solidFill>
                    <a:schemeClr val="tx1"/>
                  </a:solidFill>
                  <a:latin typeface="NikoshBAN" pitchFamily="2" charset="0"/>
                  <a:cs typeface="NikoshBAN" pitchFamily="2" charset="0"/>
                </a:rPr>
                <a:t>আরও চিনি</a:t>
              </a:r>
              <a:r>
                <a:rPr lang="en-US" sz="2800" dirty="0" smtClean="0">
                  <a:solidFill>
                    <a:schemeClr val="tx1"/>
                  </a:solidFill>
                  <a:latin typeface="NikoshBAN" pitchFamily="2" charset="0"/>
                  <a:cs typeface="NikoshBAN" pitchFamily="2" charset="0"/>
                </a:rPr>
                <a:t> গলে </a:t>
              </a:r>
              <a:r>
                <a:rPr lang="bn-BD" sz="2800" dirty="0" smtClean="0">
                  <a:solidFill>
                    <a:schemeClr val="tx1"/>
                  </a:solidFill>
                  <a:latin typeface="NikoshBAN" pitchFamily="2" charset="0"/>
                  <a:cs typeface="NikoshBAN" pitchFamily="2" charset="0"/>
                </a:rPr>
                <a:t>যাওয়ার সম্ভাবনা থাকলে</a:t>
              </a:r>
              <a:r>
                <a:rPr lang="en-US" sz="2800" dirty="0" smtClean="0">
                  <a:solidFill>
                    <a:schemeClr val="tx1"/>
                  </a:solidFill>
                  <a:latin typeface="NikoshBAN" pitchFamily="2" charset="0"/>
                  <a:cs typeface="NikoshBAN" pitchFamily="2" charset="0"/>
                </a:rPr>
                <a:t> দ্রবণটি . . .</a:t>
              </a:r>
              <a:endParaRPr lang="bn-BD" sz="2800" dirty="0" smtClean="0">
                <a:solidFill>
                  <a:schemeClr val="tx1"/>
                </a:solidFill>
                <a:latin typeface="NikoshBAN" pitchFamily="2" charset="0"/>
                <a:cs typeface="NikoshBAN" pitchFamily="2" charset="0"/>
              </a:endParaRPr>
            </a:p>
          </p:txBody>
        </p:sp>
      </p:grpSp>
      <p:grpSp>
        <p:nvGrpSpPr>
          <p:cNvPr id="29" name="Group 28"/>
          <p:cNvGrpSpPr/>
          <p:nvPr/>
        </p:nvGrpSpPr>
        <p:grpSpPr>
          <a:xfrm>
            <a:off x="685800" y="1524000"/>
            <a:ext cx="4592320" cy="762000"/>
            <a:chOff x="1104900" y="4038600"/>
            <a:chExt cx="4378271" cy="762000"/>
          </a:xfrm>
        </p:grpSpPr>
        <p:cxnSp>
          <p:nvCxnSpPr>
            <p:cNvPr id="17" name="Straight Arrow Connector 16"/>
            <p:cNvCxnSpPr/>
            <p:nvPr/>
          </p:nvCxnSpPr>
          <p:spPr>
            <a:xfrm flipV="1">
              <a:off x="4721171" y="44196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104900" y="4038600"/>
              <a:ext cx="3551695" cy="762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solidFill>
                    <a:schemeClr val="tx1"/>
                  </a:solidFill>
                  <a:latin typeface="NikoshBAN" pitchFamily="2" charset="0"/>
                  <a:cs typeface="NikoshBAN" pitchFamily="2" charset="0"/>
                </a:rPr>
                <a:t>চিনির শরব</a:t>
              </a:r>
              <a:r>
                <a:rPr lang="en-US" sz="2800" dirty="0" err="1" smtClean="0">
                  <a:solidFill>
                    <a:schemeClr val="tx1"/>
                  </a:solidFill>
                  <a:latin typeface="NikoshBAN" pitchFamily="2" charset="0"/>
                  <a:cs typeface="NikoshBAN" pitchFamily="2" charset="0"/>
                </a:rPr>
                <a:t>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সম্পূর্ণ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চিনি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গলে</a:t>
              </a:r>
              <a:r>
                <a:rPr lang="bn-BD" sz="2800" dirty="0" smtClean="0">
                  <a:solidFill>
                    <a:schemeClr val="tx1"/>
                  </a:solidFill>
                  <a:latin typeface="NikoshBAN" pitchFamily="2" charset="0"/>
                  <a:cs typeface="NikoshBAN" pitchFamily="2" charset="0"/>
                </a:rPr>
                <a:t> 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গেলে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দ্রবণটি</a:t>
              </a:r>
              <a:r>
                <a:rPr lang="en-US" sz="2800" dirty="0" smtClean="0">
                  <a:solidFill>
                    <a:schemeClr val="tx1"/>
                  </a:solidFill>
                  <a:latin typeface="NikoshBAN" pitchFamily="2" charset="0"/>
                  <a:cs typeface="NikoshBAN" pitchFamily="2" charset="0"/>
                </a:rPr>
                <a:t> . . .</a:t>
              </a:r>
              <a:endParaRPr lang="bn-BD" sz="2800" dirty="0" smtClean="0">
                <a:solidFill>
                  <a:schemeClr val="tx1"/>
                </a:solidFill>
                <a:latin typeface="NikoshBAN" pitchFamily="2" charset="0"/>
                <a:cs typeface="NikoshBAN" pitchFamily="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0666.jpg"/>
          <p:cNvPicPr>
            <a:picLocks noChangeAspect="1"/>
          </p:cNvPicPr>
          <p:nvPr/>
        </p:nvPicPr>
        <p:blipFill>
          <a:blip r:embed="rId2">
            <a:duotone>
              <a:schemeClr val="accent1">
                <a:shade val="45000"/>
                <a:satMod val="135000"/>
              </a:schemeClr>
              <a:prstClr val="white"/>
            </a:duotone>
          </a:blip>
          <a:srcRect l="5769" t="6000" r="9615" b="4000"/>
          <a:stretch>
            <a:fillRect/>
          </a:stretch>
        </p:blipFill>
        <p:spPr>
          <a:xfrm>
            <a:off x="778933" y="838200"/>
            <a:ext cx="7653867" cy="5257800"/>
          </a:xfrm>
          <a:prstGeom prst="rect">
            <a:avLst/>
          </a:prstGeom>
          <a:ln w="28575">
            <a:noFill/>
          </a:ln>
          <a:effectLst>
            <a:softEdge rad="635000"/>
          </a:effectLst>
        </p:spPr>
      </p:pic>
      <p:sp>
        <p:nvSpPr>
          <p:cNvPr id="2" name="Rounded Rectangle 1"/>
          <p:cNvSpPr/>
          <p:nvPr/>
        </p:nvSpPr>
        <p:spPr>
          <a:xfrm>
            <a:off x="1524000" y="2895600"/>
            <a:ext cx="5621867"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সম্পৃক্ত দ্রবণ ও অসম্পৃক্ত দ্রবণ</a:t>
            </a:r>
            <a:endParaRPr lang="en-US" sz="4000" dirty="0">
              <a:solidFill>
                <a:schemeClr val="tx1"/>
              </a:solidFill>
              <a:latin typeface="NikoshBAN" pitchFamily="2" charset="0"/>
              <a:cs typeface="NikoshBAN" pitchFamily="2" charset="0"/>
            </a:endParaRPr>
          </a:p>
        </p:txBody>
      </p:sp>
      <p:grpSp>
        <p:nvGrpSpPr>
          <p:cNvPr id="13" name="Group 32"/>
          <p:cNvGrpSpPr/>
          <p:nvPr/>
        </p:nvGrpSpPr>
        <p:grpSpPr>
          <a:xfrm>
            <a:off x="3564467" y="6477000"/>
            <a:ext cx="2362200" cy="228600"/>
            <a:chOff x="2476500" y="6629400"/>
            <a:chExt cx="2657475" cy="228600"/>
          </a:xfrm>
        </p:grpSpPr>
        <p:sp>
          <p:nvSpPr>
            <p:cNvPr id="14" name="Action Button: Home 13">
              <a:hlinkClick r:id="" action="ppaction://hlinkshowjump?jump=firstslide" highlightClick="1"/>
            </p:cNvPr>
            <p:cNvSpPr/>
            <p:nvPr/>
          </p:nvSpPr>
          <p:spPr>
            <a:xfrm>
              <a:off x="2476500" y="6629400"/>
              <a:ext cx="590550" cy="2286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a:p>
          </p:txBody>
        </p:sp>
        <p:sp>
          <p:nvSpPr>
            <p:cNvPr id="15" name="Action Button: Return 14">
              <a:hlinkClick r:id="" action="ppaction://hlinkshowjump?jump=endshow" highlightClick="1"/>
            </p:cNvPr>
            <p:cNvSpPr/>
            <p:nvPr/>
          </p:nvSpPr>
          <p:spPr>
            <a:xfrm>
              <a:off x="4533900" y="6629400"/>
              <a:ext cx="600075" cy="228600"/>
            </a:xfrm>
            <a:prstGeom prst="actionButtonRetur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a:p>
          </p:txBody>
        </p:sp>
        <p:sp>
          <p:nvSpPr>
            <p:cNvPr id="16" name="Action Button: Back or Previous 15">
              <a:hlinkClick r:id="" action="ppaction://hlinkshowjump?jump=previousslide" highlightClick="1"/>
            </p:cNvPr>
            <p:cNvSpPr/>
            <p:nvPr/>
          </p:nvSpPr>
          <p:spPr>
            <a:xfrm>
              <a:off x="3162300" y="6629400"/>
              <a:ext cx="590550" cy="2286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a:p>
          </p:txBody>
        </p:sp>
        <p:sp>
          <p:nvSpPr>
            <p:cNvPr id="17" name="Action Button: Forward or Next 16">
              <a:hlinkClick r:id="" action="ppaction://hlinkshowjump?jump=nextslide" highlightClick="1"/>
            </p:cNvPr>
            <p:cNvSpPr/>
            <p:nvPr/>
          </p:nvSpPr>
          <p:spPr>
            <a:xfrm>
              <a:off x="3848100" y="6629400"/>
              <a:ext cx="609600" cy="22860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398695" y="2362200"/>
            <a:ext cx="5621867" cy="762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buFont typeface="Wingdings" pitchFamily="2" charset="2"/>
              <a:buChar char="Ø"/>
            </a:pP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সম্পৃক্ত ও অসম্পৃক্ত দ্রবণ </a:t>
            </a:r>
            <a:r>
              <a:rPr lang="bn-IN" sz="2800" dirty="0" smtClean="0">
                <a:solidFill>
                  <a:schemeClr val="tx1"/>
                </a:solidFill>
                <a:latin typeface="NikoshBAN" pitchFamily="2" charset="0"/>
                <a:cs typeface="NikoshBAN" pitchFamily="2" charset="0"/>
              </a:rPr>
              <a:t>চিহ্নিত করতে</a:t>
            </a:r>
            <a:r>
              <a:rPr lang="bn-BD" sz="2800" dirty="0" smtClean="0">
                <a:solidFill>
                  <a:schemeClr val="tx1"/>
                </a:solidFill>
                <a:latin typeface="NikoshBAN" pitchFamily="2" charset="0"/>
                <a:cs typeface="NikoshBAN" pitchFamily="2" charset="0"/>
              </a:rPr>
              <a:t> পারবে</a:t>
            </a:r>
            <a:endParaRPr lang="en-US" sz="2800" dirty="0">
              <a:solidFill>
                <a:schemeClr val="tx1"/>
              </a:solidFill>
              <a:latin typeface="NikoshBAN" pitchFamily="2" charset="0"/>
              <a:cs typeface="NikoshBAN" pitchFamily="2" charset="0"/>
            </a:endParaRPr>
          </a:p>
        </p:txBody>
      </p:sp>
      <p:sp>
        <p:nvSpPr>
          <p:cNvPr id="18" name="Rounded Rectangle 17"/>
          <p:cNvSpPr/>
          <p:nvPr/>
        </p:nvSpPr>
        <p:spPr>
          <a:xfrm>
            <a:off x="1386840" y="3657600"/>
            <a:ext cx="5867400" cy="762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Ø"/>
            </a:pP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সম্পৃক্ত ও অসম্পৃক্ত দ্রবণ তৈরি করতে পারবে</a:t>
            </a:r>
            <a:endParaRPr lang="en-US" sz="2800" dirty="0">
              <a:solidFill>
                <a:schemeClr val="tx1"/>
              </a:solidFill>
              <a:latin typeface="NikoshBAN" pitchFamily="2" charset="0"/>
              <a:cs typeface="NikoshBAN" pitchFamily="2" charset="0"/>
            </a:endParaRPr>
          </a:p>
        </p:txBody>
      </p:sp>
      <p:sp>
        <p:nvSpPr>
          <p:cNvPr id="22" name="Rounded Rectangle 21"/>
          <p:cNvSpPr/>
          <p:nvPr/>
        </p:nvSpPr>
        <p:spPr>
          <a:xfrm>
            <a:off x="1398695" y="5029200"/>
            <a:ext cx="6019800" cy="762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Font typeface="Wingdings" pitchFamily="2" charset="2"/>
              <a:buChar char="Ø"/>
            </a:pP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বিভিন্ন প্রকার</a:t>
            </a:r>
            <a:r>
              <a:rPr lang="bn-BD" sz="2800" dirty="0" smtClean="0">
                <a:solidFill>
                  <a:schemeClr val="tx1"/>
                </a:solidFill>
                <a:latin typeface="NikoshBAN" pitchFamily="2" charset="0"/>
                <a:cs typeface="NikoshBAN" pitchFamily="2" charset="0"/>
              </a:rPr>
              <a:t> দ্রবণ চিহ্নিত করতে পারবে।</a:t>
            </a:r>
            <a:endParaRPr lang="en-US" sz="2800" dirty="0">
              <a:solidFill>
                <a:schemeClr val="tx1"/>
              </a:solidFill>
              <a:latin typeface="NikoshBAN" pitchFamily="2" charset="0"/>
              <a:cs typeface="NikoshBAN" pitchFamily="2" charset="0"/>
            </a:endParaRPr>
          </a:p>
        </p:txBody>
      </p:sp>
      <p:sp>
        <p:nvSpPr>
          <p:cNvPr id="6" name="Rectangle 5"/>
          <p:cNvSpPr/>
          <p:nvPr/>
        </p:nvSpPr>
        <p:spPr>
          <a:xfrm>
            <a:off x="1356360" y="1295400"/>
            <a:ext cx="37338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bn-BD" sz="3200" i="1" dirty="0" smtClean="0">
                <a:solidFill>
                  <a:schemeClr val="tx1"/>
                </a:solidFill>
                <a:latin typeface="NikoshBAN" pitchFamily="2" charset="0"/>
                <a:cs typeface="NikoshBAN" pitchFamily="2" charset="0"/>
              </a:rPr>
              <a:t>এই পাঠ শেষে শিক্ষার্থীরা ...</a:t>
            </a:r>
            <a:endParaRPr lang="en-US" sz="3200" i="1" dirty="0">
              <a:solidFill>
                <a:schemeClr val="tx1"/>
              </a:solidFill>
              <a:latin typeface="NikoshBAN" pitchFamily="2" charset="0"/>
              <a:cs typeface="NikoshBAN" pitchFamily="2" charset="0"/>
            </a:endParaRPr>
          </a:p>
        </p:txBody>
      </p:sp>
      <p:sp>
        <p:nvSpPr>
          <p:cNvPr id="7" name="Rectangle 6"/>
          <p:cNvSpPr/>
          <p:nvPr/>
        </p:nvSpPr>
        <p:spPr>
          <a:xfrm>
            <a:off x="3429000" y="304800"/>
            <a:ext cx="2209800" cy="5321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dirty="0">
                <a:solidFill>
                  <a:schemeClr val="tx1"/>
                </a:solidFill>
                <a:latin typeface="NikoshBAN" pitchFamily="2" charset="0"/>
                <a:cs typeface="NikoshBAN" pitchFamily="2" charset="0"/>
              </a:rPr>
              <a:t>শিখনফল</a:t>
            </a:r>
            <a:endParaRPr lang="en-US" sz="36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Right)">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Right)">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trips(downRight)">
                                      <p:cBhvr>
                                        <p:cTn id="2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38200" y="2057400"/>
            <a:ext cx="1718733" cy="2438400"/>
            <a:chOff x="342900" y="1066800"/>
            <a:chExt cx="2590800" cy="2514600"/>
          </a:xfrm>
        </p:grpSpPr>
        <p:pic>
          <p:nvPicPr>
            <p:cNvPr id="28" name="Picture 27" descr="images123467.jpg"/>
            <p:cNvPicPr>
              <a:picLocks noChangeAspect="1"/>
            </p:cNvPicPr>
            <p:nvPr/>
          </p:nvPicPr>
          <p:blipFill>
            <a:blip r:embed="rId3"/>
            <a:srcRect t="4970" b="22969"/>
            <a:stretch>
              <a:fillRect/>
            </a:stretch>
          </p:blipFill>
          <p:spPr>
            <a:xfrm>
              <a:off x="342900" y="1066800"/>
              <a:ext cx="2590800" cy="2057400"/>
            </a:xfrm>
            <a:prstGeom prst="rect">
              <a:avLst/>
            </a:prstGeom>
          </p:spPr>
        </p:pic>
        <p:sp>
          <p:nvSpPr>
            <p:cNvPr id="30" name="Rectangle 29"/>
            <p:cNvSpPr/>
            <p:nvPr/>
          </p:nvSpPr>
          <p:spPr>
            <a:xfrm>
              <a:off x="558800" y="3167625"/>
              <a:ext cx="2057399" cy="41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বিশুদ্ধ পানি</a:t>
              </a:r>
              <a:endParaRPr lang="en-US" sz="2400" dirty="0">
                <a:solidFill>
                  <a:schemeClr val="tx1"/>
                </a:solidFill>
                <a:latin typeface="NikoshBAN" pitchFamily="2" charset="0"/>
                <a:cs typeface="NikoshBAN" pitchFamily="2" charset="0"/>
              </a:endParaRPr>
            </a:p>
          </p:txBody>
        </p:sp>
      </p:grpSp>
      <p:grpSp>
        <p:nvGrpSpPr>
          <p:cNvPr id="31" name="Group 30"/>
          <p:cNvGrpSpPr/>
          <p:nvPr/>
        </p:nvGrpSpPr>
        <p:grpSpPr>
          <a:xfrm>
            <a:off x="3048000" y="2133600"/>
            <a:ext cx="1964266" cy="2362200"/>
            <a:chOff x="3314700" y="1066800"/>
            <a:chExt cx="2819400" cy="2461260"/>
          </a:xfrm>
        </p:grpSpPr>
        <p:pic>
          <p:nvPicPr>
            <p:cNvPr id="32" name="Picture 31" descr="Sea_Salt_in_Bowl_WB_Dshad__md1.jpg"/>
            <p:cNvPicPr>
              <a:picLocks noChangeAspect="1"/>
            </p:cNvPicPr>
            <p:nvPr/>
          </p:nvPicPr>
          <p:blipFill>
            <a:blip r:embed="rId4"/>
            <a:stretch>
              <a:fillRect/>
            </a:stretch>
          </p:blipFill>
          <p:spPr>
            <a:xfrm>
              <a:off x="3314700" y="1066800"/>
              <a:ext cx="2819400" cy="2091613"/>
            </a:xfrm>
            <a:prstGeom prst="rect">
              <a:avLst/>
            </a:prstGeom>
          </p:spPr>
        </p:pic>
        <p:sp>
          <p:nvSpPr>
            <p:cNvPr id="33" name="Rectangle 32"/>
            <p:cNvSpPr/>
            <p:nvPr/>
          </p:nvSpPr>
          <p:spPr>
            <a:xfrm>
              <a:off x="3543301" y="3243825"/>
              <a:ext cx="2590799" cy="28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পরিষ্কার চিনি</a:t>
              </a:r>
              <a:endParaRPr lang="en-US" sz="2400" dirty="0">
                <a:solidFill>
                  <a:schemeClr val="tx1"/>
                </a:solidFill>
                <a:latin typeface="NikoshBAN" pitchFamily="2" charset="0"/>
                <a:cs typeface="NikoshBAN" pitchFamily="2" charset="0"/>
              </a:endParaRPr>
            </a:p>
          </p:txBody>
        </p:sp>
      </p:grpSp>
      <p:sp>
        <p:nvSpPr>
          <p:cNvPr id="34" name="Rectangle 33"/>
          <p:cNvSpPr/>
          <p:nvPr/>
        </p:nvSpPr>
        <p:spPr>
          <a:xfrm>
            <a:off x="609600" y="838200"/>
            <a:ext cx="3860800" cy="457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সম্পৃক্ত ও অসম্পৃক্ত দ্রবণ তৈরি</a:t>
            </a:r>
            <a:endParaRPr lang="en-US" sz="2800" dirty="0">
              <a:solidFill>
                <a:schemeClr val="tx1"/>
              </a:solidFill>
              <a:latin typeface="NikoshBAN" pitchFamily="2" charset="0"/>
              <a:cs typeface="NikoshBAN" pitchFamily="2" charset="0"/>
            </a:endParaRPr>
          </a:p>
        </p:txBody>
      </p:sp>
      <p:sp>
        <p:nvSpPr>
          <p:cNvPr id="35" name="Rectangle 34"/>
          <p:cNvSpPr/>
          <p:nvPr/>
        </p:nvSpPr>
        <p:spPr>
          <a:xfrm>
            <a:off x="609600" y="1447800"/>
            <a:ext cx="5791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প্রয়োজনীয় উপকরণ</a:t>
            </a:r>
            <a:r>
              <a:rPr lang="bn-IN"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গ্লাস, চিনি, চামচ, পানি, মাপ চোঙ </a:t>
            </a:r>
            <a:endParaRPr lang="en-US" sz="2400" dirty="0">
              <a:solidFill>
                <a:schemeClr val="tx1"/>
              </a:solidFill>
              <a:latin typeface="NikoshBAN" pitchFamily="2" charset="0"/>
              <a:cs typeface="NikoshBAN" pitchFamily="2" charset="0"/>
            </a:endParaRPr>
          </a:p>
        </p:txBody>
      </p:sp>
      <p:sp>
        <p:nvSpPr>
          <p:cNvPr id="36" name="Rectangle 35"/>
          <p:cNvSpPr/>
          <p:nvPr/>
        </p:nvSpPr>
        <p:spPr>
          <a:xfrm>
            <a:off x="609600" y="152400"/>
            <a:ext cx="2980267" cy="4572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দল</a:t>
            </a:r>
            <a:r>
              <a:rPr lang="bn-IN" sz="2800" smtClean="0">
                <a:solidFill>
                  <a:schemeClr val="tx1"/>
                </a:solidFill>
                <a:latin typeface="NikoshBAN" pitchFamily="2" charset="0"/>
                <a:cs typeface="NikoshBAN" pitchFamily="2" charset="0"/>
              </a:rPr>
              <a:t>গত</a:t>
            </a:r>
            <a:r>
              <a:rPr lang="bn-BD" sz="280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কাজ</a:t>
            </a:r>
            <a:endParaRPr lang="en-US" sz="2800" dirty="0">
              <a:solidFill>
                <a:schemeClr val="tx1"/>
              </a:solidFill>
              <a:latin typeface="NikoshBAN" pitchFamily="2" charset="0"/>
              <a:cs typeface="NikoshBAN" pitchFamily="2" charset="0"/>
            </a:endParaRPr>
          </a:p>
        </p:txBody>
      </p:sp>
      <p:sp>
        <p:nvSpPr>
          <p:cNvPr id="19" name="Rectangle 18"/>
          <p:cNvSpPr/>
          <p:nvPr/>
        </p:nvSpPr>
        <p:spPr>
          <a:xfrm>
            <a:off x="6960650" y="838200"/>
            <a:ext cx="1747594"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bn-BD" sz="2400" dirty="0" smtClean="0">
                <a:latin typeface="NikoshBAN" pitchFamily="2" charset="0"/>
                <a:cs typeface="NikoshBAN" pitchFamily="2" charset="0"/>
              </a:rPr>
              <a:t>সময়</a:t>
            </a:r>
            <a:r>
              <a:rPr lang="bn-IN" sz="2400" dirty="0">
                <a:latin typeface="NikoshBAN" pitchFamily="2" charset="0"/>
                <a:cs typeface="NikoshBAN" pitchFamily="2" charset="0"/>
              </a:rPr>
              <a:t>:</a:t>
            </a:r>
            <a:r>
              <a:rPr lang="bn-BD" sz="2400" dirty="0" smtClean="0">
                <a:latin typeface="NikoshBAN" pitchFamily="2" charset="0"/>
                <a:cs typeface="NikoshBAN" pitchFamily="2" charset="0"/>
              </a:rPr>
              <a:t> ১০ মিনিটি</a:t>
            </a:r>
            <a:endParaRPr lang="en-US" sz="2400" dirty="0" smtClean="0">
              <a:latin typeface="NikoshBAN" pitchFamily="2" charset="0"/>
              <a:cs typeface="NikoshBAN" pitchFamily="2" charset="0"/>
            </a:endParaRPr>
          </a:p>
        </p:txBody>
      </p:sp>
      <p:graphicFrame>
        <p:nvGraphicFramePr>
          <p:cNvPr id="20" name="Table 19"/>
          <p:cNvGraphicFramePr>
            <a:graphicFrameLocks noGrp="1"/>
          </p:cNvGraphicFramePr>
          <p:nvPr/>
        </p:nvGraphicFramePr>
        <p:xfrm>
          <a:off x="778934" y="4770120"/>
          <a:ext cx="7586132" cy="1554480"/>
        </p:xfrm>
        <a:graphic>
          <a:graphicData uri="http://schemas.openxmlformats.org/drawingml/2006/table">
            <a:tbl>
              <a:tblPr firstRow="1" bandRow="1">
                <a:tableStyleId>{5C22544A-7EE6-4342-B048-85BDC9FD1C3A}</a:tableStyleId>
              </a:tblPr>
              <a:tblGrid>
                <a:gridCol w="1896533"/>
                <a:gridCol w="1896533"/>
                <a:gridCol w="1896533"/>
                <a:gridCol w="1896533"/>
              </a:tblGrid>
              <a:tr h="370840">
                <a:tc>
                  <a:txBody>
                    <a:bodyPr/>
                    <a:lstStyle/>
                    <a:p>
                      <a:pPr algn="ctr"/>
                      <a:r>
                        <a:rPr lang="bn-BD" sz="2800" dirty="0" smtClean="0">
                          <a:solidFill>
                            <a:schemeClr val="tx1"/>
                          </a:solidFill>
                          <a:latin typeface="NikoshBAN" pitchFamily="2" charset="0"/>
                          <a:cs typeface="NikoshBAN" pitchFamily="2" charset="0"/>
                        </a:rPr>
                        <a:t>পানি</a:t>
                      </a:r>
                      <a:endParaRPr lang="en-US" sz="2800" dirty="0">
                        <a:solidFill>
                          <a:schemeClr val="tx1"/>
                        </a:solidFill>
                        <a:latin typeface="NikoshBAN" pitchFamily="2" charset="0"/>
                        <a:cs typeface="NikoshBAN" pitchFamily="2" charset="0"/>
                      </a:endParaRPr>
                    </a:p>
                  </a:txBody>
                  <a:tcPr marL="81280" marR="81280">
                    <a:solidFill>
                      <a:schemeClr val="accent3">
                        <a:lumMod val="60000"/>
                        <a:lumOff val="40000"/>
                      </a:schemeClr>
                    </a:solidFill>
                  </a:tcPr>
                </a:tc>
                <a:tc>
                  <a:txBody>
                    <a:bodyPr/>
                    <a:lstStyle/>
                    <a:p>
                      <a:pPr algn="ctr"/>
                      <a:r>
                        <a:rPr lang="bn-BD" sz="2800" dirty="0" smtClean="0">
                          <a:solidFill>
                            <a:schemeClr val="tx1"/>
                          </a:solidFill>
                          <a:latin typeface="NikoshBAN" pitchFamily="2" charset="0"/>
                          <a:cs typeface="NikoshBAN" pitchFamily="2" charset="0"/>
                        </a:rPr>
                        <a:t>চিনি</a:t>
                      </a:r>
                      <a:endParaRPr lang="en-US" sz="2800" dirty="0">
                        <a:solidFill>
                          <a:schemeClr val="tx1"/>
                        </a:solidFill>
                        <a:latin typeface="NikoshBAN" pitchFamily="2" charset="0"/>
                        <a:cs typeface="NikoshBAN" pitchFamily="2" charset="0"/>
                      </a:endParaRPr>
                    </a:p>
                  </a:txBody>
                  <a:tcPr marL="81280" marR="81280">
                    <a:solidFill>
                      <a:schemeClr val="accent3">
                        <a:lumMod val="60000"/>
                        <a:lumOff val="40000"/>
                      </a:schemeClr>
                    </a:solidFill>
                  </a:tcPr>
                </a:tc>
                <a:tc>
                  <a:txBody>
                    <a:bodyPr/>
                    <a:lstStyle/>
                    <a:p>
                      <a:pPr algn="ctr"/>
                      <a:r>
                        <a:rPr lang="bn-BD" sz="2800" dirty="0" smtClean="0">
                          <a:solidFill>
                            <a:schemeClr val="tx1"/>
                          </a:solidFill>
                          <a:latin typeface="NikoshBAN" pitchFamily="2" charset="0"/>
                          <a:cs typeface="NikoshBAN" pitchFamily="2" charset="0"/>
                        </a:rPr>
                        <a:t>অবস্থা</a:t>
                      </a:r>
                      <a:endParaRPr lang="en-US" sz="2800" dirty="0">
                        <a:solidFill>
                          <a:schemeClr val="tx1"/>
                        </a:solidFill>
                        <a:latin typeface="NikoshBAN" pitchFamily="2" charset="0"/>
                        <a:cs typeface="NikoshBAN" pitchFamily="2" charset="0"/>
                      </a:endParaRPr>
                    </a:p>
                  </a:txBody>
                  <a:tcPr marL="81280" marR="81280">
                    <a:solidFill>
                      <a:schemeClr val="accent3">
                        <a:lumMod val="60000"/>
                        <a:lumOff val="40000"/>
                      </a:schemeClr>
                    </a:solidFill>
                  </a:tcPr>
                </a:tc>
                <a:tc>
                  <a:txBody>
                    <a:bodyPr/>
                    <a:lstStyle/>
                    <a:p>
                      <a:pPr algn="ctr"/>
                      <a:r>
                        <a:rPr lang="bn-BD" sz="2800" dirty="0" smtClean="0">
                          <a:solidFill>
                            <a:schemeClr val="tx1"/>
                          </a:solidFill>
                          <a:latin typeface="NikoshBAN" pitchFamily="2" charset="0"/>
                          <a:cs typeface="NikoshBAN" pitchFamily="2" charset="0"/>
                        </a:rPr>
                        <a:t>দ্রবণ</a:t>
                      </a:r>
                      <a:endParaRPr lang="en-US" sz="2800" dirty="0">
                        <a:solidFill>
                          <a:schemeClr val="tx1"/>
                        </a:solidFill>
                        <a:latin typeface="NikoshBAN" pitchFamily="2" charset="0"/>
                        <a:cs typeface="NikoshBAN" pitchFamily="2" charset="0"/>
                      </a:endParaRPr>
                    </a:p>
                  </a:txBody>
                  <a:tcPr marL="81280" marR="81280">
                    <a:solidFill>
                      <a:schemeClr val="accent3">
                        <a:lumMod val="60000"/>
                        <a:lumOff val="40000"/>
                      </a:schemeClr>
                    </a:solidFill>
                  </a:tcPr>
                </a:tc>
              </a:tr>
              <a:tr h="370840">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r>
              <a:tr h="370840">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r>
            </a:tbl>
          </a:graphicData>
        </a:graphic>
      </p:graphicFrame>
      <p:sp>
        <p:nvSpPr>
          <p:cNvPr id="22" name="TextBox 21"/>
          <p:cNvSpPr txBox="1"/>
          <p:nvPr/>
        </p:nvSpPr>
        <p:spPr>
          <a:xfrm>
            <a:off x="5562600" y="2178784"/>
            <a:ext cx="28956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পদ্ধতি</a:t>
            </a:r>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 ১০০ মিলি পানিতে অল্প অল্প করে চিনি যোগ করে নাড়তে থাক যতক্ষণ পযর্ন্ত চিনি আর দ্রবীভুত না হয় এবং  নিচের ছক পূরণ কর</a:t>
            </a:r>
            <a:endParaRPr lang="en-US" sz="2400" dirty="0">
              <a:latin typeface="NikoshBAN" pitchFamily="2" charset="0"/>
              <a:cs typeface="NikoshBAN" pitchFamily="2" charset="0"/>
            </a:endParaRPr>
          </a:p>
        </p:txBody>
      </p:sp>
      <p:sp>
        <p:nvSpPr>
          <p:cNvPr id="21" name="Rectangle 20"/>
          <p:cNvSpPr/>
          <p:nvPr/>
        </p:nvSpPr>
        <p:spPr>
          <a:xfrm>
            <a:off x="6934200" y="228600"/>
            <a:ext cx="1752599" cy="4572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4টি </a:t>
            </a:r>
            <a:r>
              <a:rPr lang="bn-BD" sz="2800" dirty="0" smtClean="0">
                <a:solidFill>
                  <a:schemeClr val="tx1"/>
                </a:solidFill>
                <a:latin typeface="NikoshBAN" pitchFamily="2" charset="0"/>
                <a:cs typeface="NikoshBAN" pitchFamily="2" charset="0"/>
              </a:rPr>
              <a:t>দল</a:t>
            </a:r>
            <a:endParaRPr lang="en-US" sz="28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Right)">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strips(downRight)">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19" grpId="0" animBg="1"/>
      <p:bldP spid="22"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3886201"/>
          <a:ext cx="8077200" cy="2074331"/>
        </p:xfrm>
        <a:graphic>
          <a:graphicData uri="http://schemas.openxmlformats.org/drawingml/2006/table">
            <a:tbl>
              <a:tblPr firstRow="1" bandRow="1">
                <a:tableStyleId>{5C22544A-7EE6-4342-B048-85BDC9FD1C3A}</a:tableStyleId>
              </a:tblPr>
              <a:tblGrid>
                <a:gridCol w="2019300"/>
                <a:gridCol w="1714498"/>
                <a:gridCol w="2324102"/>
                <a:gridCol w="2019300"/>
              </a:tblGrid>
              <a:tr h="761999">
                <a:tc>
                  <a:txBody>
                    <a:bodyPr/>
                    <a:lstStyle/>
                    <a:p>
                      <a:pPr algn="ctr"/>
                      <a:r>
                        <a:rPr lang="bn-BD" sz="2800" dirty="0" smtClean="0">
                          <a:solidFill>
                            <a:schemeClr val="tx1"/>
                          </a:solidFill>
                          <a:latin typeface="NikoshBAN" pitchFamily="2" charset="0"/>
                          <a:cs typeface="NikoshBAN" pitchFamily="2" charset="0"/>
                        </a:rPr>
                        <a:t>পানি</a:t>
                      </a:r>
                      <a:endParaRPr lang="en-US" sz="28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c>
                  <a:txBody>
                    <a:bodyPr/>
                    <a:lstStyle/>
                    <a:p>
                      <a:pPr algn="ctr"/>
                      <a:r>
                        <a:rPr lang="bn-BD" sz="2800" dirty="0" smtClean="0">
                          <a:solidFill>
                            <a:schemeClr val="tx1"/>
                          </a:solidFill>
                          <a:latin typeface="NikoshBAN" pitchFamily="2" charset="0"/>
                          <a:cs typeface="NikoshBAN" pitchFamily="2" charset="0"/>
                        </a:rPr>
                        <a:t>চিনি</a:t>
                      </a:r>
                      <a:endParaRPr lang="en-US" sz="28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c>
                  <a:txBody>
                    <a:bodyPr/>
                    <a:lstStyle/>
                    <a:p>
                      <a:pPr algn="ctr"/>
                      <a:r>
                        <a:rPr lang="bn-BD" sz="2800" dirty="0" smtClean="0">
                          <a:solidFill>
                            <a:schemeClr val="tx1"/>
                          </a:solidFill>
                          <a:latin typeface="NikoshBAN" pitchFamily="2" charset="0"/>
                          <a:cs typeface="NikoshBAN" pitchFamily="2" charset="0"/>
                        </a:rPr>
                        <a:t>অবস্থা</a:t>
                      </a:r>
                      <a:endParaRPr lang="en-US" sz="28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c>
                  <a:txBody>
                    <a:bodyPr/>
                    <a:lstStyle/>
                    <a:p>
                      <a:pPr algn="ctr"/>
                      <a:r>
                        <a:rPr lang="bn-BD" sz="2800" dirty="0" smtClean="0">
                          <a:solidFill>
                            <a:schemeClr val="tx1"/>
                          </a:solidFill>
                          <a:latin typeface="NikoshBAN" pitchFamily="2" charset="0"/>
                          <a:cs typeface="NikoshBAN" pitchFamily="2" charset="0"/>
                        </a:rPr>
                        <a:t>দ্রবণ</a:t>
                      </a:r>
                      <a:endParaRPr lang="en-US" sz="2800" dirty="0">
                        <a:solidFill>
                          <a:schemeClr val="tx1"/>
                        </a:solidFill>
                        <a:latin typeface="NikoshBAN" pitchFamily="2" charset="0"/>
                        <a:cs typeface="NikoshBAN" pitchFamily="2" charset="0"/>
                      </a:endParaRPr>
                    </a:p>
                  </a:txBody>
                  <a:tcPr marL="81280" marR="81280" anchor="ctr">
                    <a:solidFill>
                      <a:schemeClr val="accent3">
                        <a:lumMod val="60000"/>
                        <a:lumOff val="40000"/>
                      </a:schemeClr>
                    </a:solidFill>
                  </a:tcPr>
                </a:tc>
              </a:tr>
              <a:tr h="656166">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4">
                        <a:lumMod val="40000"/>
                        <a:lumOff val="60000"/>
                      </a:schemeClr>
                    </a:solidFill>
                  </a:tcPr>
                </a:tc>
              </a:tr>
              <a:tr h="656166">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solidFill>
                      <a:schemeClr val="accent6">
                        <a:lumMod val="60000"/>
                        <a:lumOff val="40000"/>
                      </a:schemeClr>
                    </a:solidFill>
                  </a:tcPr>
                </a:tc>
              </a:tr>
            </a:tbl>
          </a:graphicData>
        </a:graphic>
      </p:graphicFrame>
      <p:sp>
        <p:nvSpPr>
          <p:cNvPr id="3" name="TextBox 2"/>
          <p:cNvSpPr txBox="1"/>
          <p:nvPr/>
        </p:nvSpPr>
        <p:spPr>
          <a:xfrm>
            <a:off x="1066800" y="482025"/>
            <a:ext cx="7239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ভিডিওটি দেখ এবং তোমার পরীক্ষণের সঙ্গে তুলনা কর</a:t>
            </a:r>
            <a:endParaRPr lang="en-US" sz="3200" dirty="0">
              <a:latin typeface="NikoshBAN" pitchFamily="2" charset="0"/>
              <a:cs typeface="NikoshBAN" pitchFamily="2" charset="0"/>
            </a:endParaRPr>
          </a:p>
        </p:txBody>
      </p:sp>
      <p:sp>
        <p:nvSpPr>
          <p:cNvPr id="7" name="TextBox 6"/>
          <p:cNvSpPr txBox="1"/>
          <p:nvPr/>
        </p:nvSpPr>
        <p:spPr>
          <a:xfrm>
            <a:off x="4419600" y="5420380"/>
            <a:ext cx="19134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সম্পূর্ণ গলে না</a:t>
            </a:r>
            <a:endParaRPr lang="en-US" sz="2800" dirty="0">
              <a:latin typeface="NikoshBAN" pitchFamily="2" charset="0"/>
              <a:cs typeface="NikoshBAN" pitchFamily="2" charset="0"/>
            </a:endParaRPr>
          </a:p>
        </p:txBody>
      </p:sp>
      <p:sp>
        <p:nvSpPr>
          <p:cNvPr id="8" name="TextBox 7"/>
          <p:cNvSpPr txBox="1"/>
          <p:nvPr/>
        </p:nvSpPr>
        <p:spPr>
          <a:xfrm>
            <a:off x="6671733" y="5344180"/>
            <a:ext cx="20150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সম্পৃক্ত দ্রবণ</a:t>
            </a:r>
            <a:endParaRPr lang="en-US" sz="2800" dirty="0">
              <a:latin typeface="NikoshBAN" pitchFamily="2" charset="0"/>
              <a:cs typeface="NikoshBAN" pitchFamily="2" charset="0"/>
            </a:endParaRPr>
          </a:p>
        </p:txBody>
      </p:sp>
      <p:sp>
        <p:nvSpPr>
          <p:cNvPr id="9" name="TextBox 8"/>
          <p:cNvSpPr txBox="1"/>
          <p:nvPr/>
        </p:nvSpPr>
        <p:spPr>
          <a:xfrm>
            <a:off x="804333" y="5344180"/>
            <a:ext cx="15578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১০০ মিলি</a:t>
            </a:r>
            <a:endParaRPr lang="en-US" sz="2800" dirty="0">
              <a:latin typeface="NikoshBAN" pitchFamily="2" charset="0"/>
              <a:cs typeface="NikoshBAN" pitchFamily="2" charset="0"/>
            </a:endParaRPr>
          </a:p>
        </p:txBody>
      </p:sp>
      <p:sp>
        <p:nvSpPr>
          <p:cNvPr id="10" name="TextBox 9"/>
          <p:cNvSpPr txBox="1"/>
          <p:nvPr/>
        </p:nvSpPr>
        <p:spPr>
          <a:xfrm>
            <a:off x="4707467" y="4734580"/>
            <a:ext cx="15578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সম্পূর্ণ গলে</a:t>
            </a:r>
            <a:endParaRPr lang="en-US" sz="2800" dirty="0">
              <a:latin typeface="NikoshBAN" pitchFamily="2" charset="0"/>
              <a:cs typeface="NikoshBAN" pitchFamily="2" charset="0"/>
            </a:endParaRPr>
          </a:p>
        </p:txBody>
      </p:sp>
      <p:sp>
        <p:nvSpPr>
          <p:cNvPr id="11" name="TextBox 10"/>
          <p:cNvSpPr txBox="1"/>
          <p:nvPr/>
        </p:nvSpPr>
        <p:spPr>
          <a:xfrm>
            <a:off x="2743200" y="4734580"/>
            <a:ext cx="15578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অল্প</a:t>
            </a:r>
            <a:endParaRPr lang="en-US" sz="2800" dirty="0">
              <a:latin typeface="NikoshBAN" pitchFamily="2" charset="0"/>
              <a:cs typeface="NikoshBAN" pitchFamily="2" charset="0"/>
            </a:endParaRPr>
          </a:p>
        </p:txBody>
      </p:sp>
      <p:sp>
        <p:nvSpPr>
          <p:cNvPr id="12" name="TextBox 11"/>
          <p:cNvSpPr txBox="1"/>
          <p:nvPr/>
        </p:nvSpPr>
        <p:spPr>
          <a:xfrm>
            <a:off x="762000" y="4734580"/>
            <a:ext cx="15578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 ১০০ মিলি </a:t>
            </a:r>
            <a:endParaRPr lang="en-US" sz="2800" dirty="0">
              <a:latin typeface="NikoshBAN" pitchFamily="2" charset="0"/>
              <a:cs typeface="NikoshBAN" pitchFamily="2" charset="0"/>
            </a:endParaRPr>
          </a:p>
        </p:txBody>
      </p:sp>
      <p:sp>
        <p:nvSpPr>
          <p:cNvPr id="13" name="TextBox 12"/>
          <p:cNvSpPr txBox="1"/>
          <p:nvPr/>
        </p:nvSpPr>
        <p:spPr>
          <a:xfrm>
            <a:off x="2743200" y="5420380"/>
            <a:ext cx="1557867" cy="523220"/>
          </a:xfrm>
          <a:prstGeom prst="rect">
            <a:avLst/>
          </a:prstGeom>
          <a:noFill/>
          <a:ln w="12700">
            <a:noFill/>
          </a:ln>
        </p:spPr>
        <p:txBody>
          <a:bodyPr wrap="square" rtlCol="0">
            <a:spAutoFit/>
          </a:bodyPr>
          <a:lstStyle/>
          <a:p>
            <a:pPr algn="ctr"/>
            <a:r>
              <a:rPr lang="bn-BD" sz="2800" dirty="0" smtClean="0">
                <a:latin typeface="NikoshBAN" pitchFamily="2" charset="0"/>
                <a:cs typeface="NikoshBAN" pitchFamily="2" charset="0"/>
              </a:rPr>
              <a:t>বেশি</a:t>
            </a:r>
            <a:endParaRPr lang="en-US" sz="2800" dirty="0">
              <a:latin typeface="NikoshBAN" pitchFamily="2" charset="0"/>
              <a:cs typeface="NikoshBAN" pitchFamily="2" charset="0"/>
            </a:endParaRPr>
          </a:p>
        </p:txBody>
      </p:sp>
      <p:sp>
        <p:nvSpPr>
          <p:cNvPr id="14" name="TextBox 13"/>
          <p:cNvSpPr txBox="1"/>
          <p:nvPr/>
        </p:nvSpPr>
        <p:spPr>
          <a:xfrm>
            <a:off x="6781800" y="4734580"/>
            <a:ext cx="1786467" cy="523220"/>
          </a:xfrm>
          <a:prstGeom prst="rect">
            <a:avLst/>
          </a:prstGeom>
          <a:noFill/>
          <a:ln w="12700">
            <a:noFill/>
          </a:ln>
        </p:spPr>
        <p:txBody>
          <a:bodyPr wrap="square" rtlCol="0">
            <a:spAutoFit/>
          </a:bodyPr>
          <a:lstStyle/>
          <a:p>
            <a:pPr algn="ctr"/>
            <a:r>
              <a:rPr lang="en-US" sz="2800" dirty="0" smtClean="0">
                <a:latin typeface="NikoshBAN" pitchFamily="2" charset="0"/>
                <a:cs typeface="NikoshBAN" pitchFamily="2" charset="0"/>
              </a:rPr>
              <a:t>অ</a:t>
            </a:r>
            <a:r>
              <a:rPr lang="bn-BD" sz="2800" dirty="0" smtClean="0">
                <a:latin typeface="NikoshBAN" pitchFamily="2" charset="0"/>
                <a:cs typeface="NikoshBAN" pitchFamily="2" charset="0"/>
              </a:rPr>
              <a:t>সম্পৃক্ত দ্রবণ</a:t>
            </a:r>
            <a:endParaRPr lang="en-US" sz="2800" dirty="0">
              <a:latin typeface="NikoshBAN" pitchFamily="2" charset="0"/>
              <a:cs typeface="NikoshBAN" pitchFamily="2" charset="0"/>
            </a:endParaRPr>
          </a:p>
        </p:txBody>
      </p:sp>
      <p:graphicFrame>
        <p:nvGraphicFramePr>
          <p:cNvPr id="23" name="Object 22">
            <a:hlinkClick r:id="" action="ppaction://ole?verb=0"/>
          </p:cNvPr>
          <p:cNvGraphicFramePr>
            <a:graphicFrameLocks noChangeAspect="1"/>
          </p:cNvGraphicFramePr>
          <p:nvPr/>
        </p:nvGraphicFramePr>
        <p:xfrm>
          <a:off x="3505200" y="1600200"/>
          <a:ext cx="2514600" cy="1371600"/>
        </p:xfrm>
        <a:graphic>
          <a:graphicData uri="http://schemas.openxmlformats.org/presentationml/2006/ole">
            <mc:AlternateContent xmlns:mc="http://schemas.openxmlformats.org/markup-compatibility/2006">
              <mc:Choice xmlns:v="urn:schemas-microsoft-com:vml" Requires="v">
                <p:oleObj spid="_x0000_s8220" name="Packager Shell Object" showAsIcon="1" r:id="rId4" imgW="914400" imgH="771525" progId="Package">
                  <p:embed/>
                </p:oleObj>
              </mc:Choice>
              <mc:Fallback>
                <p:oleObj name="Packager Shell Object" showAsIcon="1" r:id="rId4" imgW="914400" imgH="771525" progId="Package">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00200"/>
                        <a:ext cx="2514600" cy="1371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124200"/>
            <a:ext cx="514773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 সম্পৃক্ত দ্রবণ কাকে বলে?</a:t>
            </a:r>
            <a:endParaRPr lang="en-US" sz="2800" dirty="0">
              <a:latin typeface="NikoshBAN" pitchFamily="2" charset="0"/>
              <a:cs typeface="NikoshBAN" pitchFamily="2" charset="0"/>
            </a:endParaRPr>
          </a:p>
        </p:txBody>
      </p:sp>
      <p:sp>
        <p:nvSpPr>
          <p:cNvPr id="3" name="TextBox 2"/>
          <p:cNvSpPr txBox="1"/>
          <p:nvPr/>
        </p:nvSpPr>
        <p:spPr>
          <a:xfrm>
            <a:off x="2133600" y="4800600"/>
            <a:ext cx="514773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 অসম্পৃক্ত দ্রবণ কাকে বলে?</a:t>
            </a:r>
            <a:endParaRPr lang="en-US" sz="2800" dirty="0">
              <a:latin typeface="NikoshBAN" pitchFamily="2" charset="0"/>
              <a:cs typeface="NikoshBAN" pitchFamily="2" charset="0"/>
            </a:endParaRPr>
          </a:p>
        </p:txBody>
      </p:sp>
      <p:sp>
        <p:nvSpPr>
          <p:cNvPr id="4" name="TextBox 3"/>
          <p:cNvSpPr txBox="1"/>
          <p:nvPr/>
        </p:nvSpPr>
        <p:spPr>
          <a:xfrm>
            <a:off x="1981200" y="914400"/>
            <a:ext cx="5257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একক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879</Words>
  <Application>Microsoft Office PowerPoint</Application>
  <PresentationFormat>On-screen Show (4:3)</PresentationFormat>
  <Paragraphs>158</Paragraphs>
  <Slides>20</Slides>
  <Notes>16</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Packager Shell Object</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Uthrail Madrasah</dc:creator>
  <cp:lastModifiedBy>Mostafizur</cp:lastModifiedBy>
  <cp:revision>248</cp:revision>
  <dcterms:created xsi:type="dcterms:W3CDTF">2006-08-16T00:00:00Z</dcterms:created>
  <dcterms:modified xsi:type="dcterms:W3CDTF">2016-08-10T03:11:08Z</dcterms:modified>
</cp:coreProperties>
</file>